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png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305" r:id="rId6"/>
    <p:sldId id="260" r:id="rId7"/>
    <p:sldId id="261" r:id="rId8"/>
    <p:sldId id="265" r:id="rId9"/>
    <p:sldId id="330" r:id="rId10"/>
    <p:sldId id="266" r:id="rId11"/>
    <p:sldId id="267" r:id="rId12"/>
    <p:sldId id="331" r:id="rId13"/>
    <p:sldId id="268" r:id="rId14"/>
    <p:sldId id="306" r:id="rId15"/>
    <p:sldId id="270" r:id="rId16"/>
    <p:sldId id="332" r:id="rId17"/>
    <p:sldId id="281" r:id="rId18"/>
    <p:sldId id="282" r:id="rId19"/>
    <p:sldId id="283" r:id="rId20"/>
    <p:sldId id="284" r:id="rId21"/>
    <p:sldId id="285" r:id="rId22"/>
    <p:sldId id="307" r:id="rId23"/>
    <p:sldId id="277" r:id="rId24"/>
    <p:sldId id="311" r:id="rId25"/>
    <p:sldId id="312" r:id="rId26"/>
    <p:sldId id="313" r:id="rId27"/>
    <p:sldId id="314" r:id="rId28"/>
    <p:sldId id="315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08" r:id="rId38"/>
    <p:sldId id="278" r:id="rId39"/>
    <p:sldId id="292" r:id="rId40"/>
    <p:sldId id="293" r:id="rId41"/>
    <p:sldId id="294" r:id="rId42"/>
    <p:sldId id="295" r:id="rId43"/>
    <p:sldId id="309" r:id="rId44"/>
    <p:sldId id="279" r:id="rId45"/>
    <p:sldId id="286" r:id="rId46"/>
    <p:sldId id="287" r:id="rId47"/>
    <p:sldId id="310" r:id="rId48"/>
    <p:sldId id="297" r:id="rId49"/>
    <p:sldId id="298" r:id="rId50"/>
    <p:sldId id="299" r:id="rId51"/>
    <p:sldId id="300" r:id="rId52"/>
    <p:sldId id="301" r:id="rId53"/>
    <p:sldId id="333" r:id="rId54"/>
    <p:sldId id="302" r:id="rId55"/>
    <p:sldId id="303" r:id="rId56"/>
    <p:sldId id="304" r:id="rId57"/>
    <p:sldId id="276" r:id="rId58"/>
    <p:sldId id="269" r:id="rId59"/>
    <p:sldId id="289" r:id="rId60"/>
    <p:sldId id="290" r:id="rId61"/>
    <p:sldId id="291" r:id="rId62"/>
    <p:sldId id="288" r:id="rId63"/>
    <p:sldId id="296" r:id="rId64"/>
    <p:sldId id="325" r:id="rId65"/>
    <p:sldId id="326" r:id="rId66"/>
    <p:sldId id="327" r:id="rId67"/>
    <p:sldId id="328" r:id="rId68"/>
    <p:sldId id="329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7B07274-3B7B-4A81-A654-ADDEFCEFAFD1}">
          <p14:sldIdLst>
            <p14:sldId id="256"/>
            <p14:sldId id="257"/>
            <p14:sldId id="258"/>
            <p14:sldId id="259"/>
          </p14:sldIdLst>
        </p14:section>
        <p14:section name="History and Evolution" id="{569357D7-E9DE-4A44-881C-4D18F4057608}">
          <p14:sldIdLst>
            <p14:sldId id="305"/>
            <p14:sldId id="260"/>
            <p14:sldId id="261"/>
            <p14:sldId id="265"/>
            <p14:sldId id="330"/>
            <p14:sldId id="266"/>
            <p14:sldId id="267"/>
            <p14:sldId id="331"/>
            <p14:sldId id="268"/>
          </p14:sldIdLst>
        </p14:section>
        <p14:section name="Science and Technology" id="{E6057E10-D49E-41A9-8D5E-61DF8D326451}">
          <p14:sldIdLst>
            <p14:sldId id="306"/>
            <p14:sldId id="270"/>
            <p14:sldId id="332"/>
            <p14:sldId id="281"/>
            <p14:sldId id="282"/>
            <p14:sldId id="283"/>
            <p14:sldId id="284"/>
            <p14:sldId id="285"/>
          </p14:sldIdLst>
        </p14:section>
        <p14:section name="Art and Education" id="{73FE1F15-2685-4D84-BC08-88C5675729D4}">
          <p14:sldIdLst>
            <p14:sldId id="307"/>
            <p14:sldId id="277"/>
            <p14:sldId id="311"/>
            <p14:sldId id="312"/>
            <p14:sldId id="313"/>
            <p14:sldId id="314"/>
            <p14:sldId id="315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Business" id="{45B2B1EC-3EC7-40CC-9BFC-62FC81F66CD2}">
          <p14:sldIdLst>
            <p14:sldId id="308"/>
            <p14:sldId id="278"/>
            <p14:sldId id="292"/>
            <p14:sldId id="293"/>
            <p14:sldId id="294"/>
            <p14:sldId id="295"/>
          </p14:sldIdLst>
        </p14:section>
        <p14:section name="Psychology" id="{3DE66E78-A8D4-429E-B1B6-FB7289414844}">
          <p14:sldIdLst>
            <p14:sldId id="309"/>
            <p14:sldId id="279"/>
            <p14:sldId id="286"/>
            <p14:sldId id="287"/>
          </p14:sldIdLst>
        </p14:section>
        <p14:section name="Future" id="{8733D3F2-18AF-4E36-9BFD-41C4DE789314}">
          <p14:sldIdLst>
            <p14:sldId id="310"/>
            <p14:sldId id="297"/>
            <p14:sldId id="298"/>
            <p14:sldId id="299"/>
            <p14:sldId id="300"/>
            <p14:sldId id="301"/>
            <p14:sldId id="333"/>
            <p14:sldId id="302"/>
            <p14:sldId id="303"/>
            <p14:sldId id="304"/>
          </p14:sldIdLst>
        </p14:section>
        <p14:section name="Conclusion" id="{336B6157-23D5-48AA-BF06-ED3B588E8821}">
          <p14:sldIdLst>
            <p14:sldId id="276"/>
          </p14:sldIdLst>
        </p14:section>
        <p14:section name="References" id="{3B04F635-FEE0-445F-A098-9F341978F3C2}">
          <p14:sldIdLst>
            <p14:sldId id="269"/>
            <p14:sldId id="289"/>
            <p14:sldId id="290"/>
            <p14:sldId id="291"/>
            <p14:sldId id="288"/>
            <p14:sldId id="296"/>
            <p14:sldId id="325"/>
            <p14:sldId id="326"/>
            <p14:sldId id="327"/>
            <p14:sldId id="328"/>
            <p14:sldId id="3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2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382409745951569"/>
          <c:y val="4.4861391929187228E-2"/>
          <c:w val="0.67549846894138232"/>
          <c:h val="0.8480584458192724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 to Own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Day 1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2000000</c:v>
                </c:pt>
                <c:pt idx="1">
                  <c:v>2000000</c:v>
                </c:pt>
                <c:pt idx="2">
                  <c:v>2000000</c:v>
                </c:pt>
                <c:pt idx="3">
                  <c:v>2000000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 to Rent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Day 1</c:v>
                </c:pt>
                <c:pt idx="1">
                  <c:v>100</c:v>
                </c:pt>
                <c:pt idx="2">
                  <c:v>1000</c:v>
                </c:pt>
                <c:pt idx="3">
                  <c:v>2000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1000</c:v>
                </c:pt>
                <c:pt idx="1">
                  <c:v>100000</c:v>
                </c:pt>
                <c:pt idx="2">
                  <c:v>1000000</c:v>
                </c:pt>
                <c:pt idx="3">
                  <c:v>2000000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704128"/>
        <c:axId val="52875776"/>
      </c:lineChart>
      <c:catAx>
        <c:axId val="174704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52875776"/>
        <c:crosses val="autoZero"/>
        <c:auto val="1"/>
        <c:lblAlgn val="ctr"/>
        <c:lblOffset val="100"/>
        <c:noMultiLvlLbl val="0"/>
      </c:catAx>
      <c:valAx>
        <c:axId val="52875776"/>
        <c:scaling>
          <c:orientation val="minMax"/>
        </c:scaling>
        <c:delete val="0"/>
        <c:axPos val="l"/>
        <c:majorGridlines/>
        <c:numFmt formatCode="&quot;$&quot;#,##0.00" sourceLinked="0"/>
        <c:majorTickMark val="out"/>
        <c:minorTickMark val="none"/>
        <c:tickLblPos val="nextTo"/>
        <c:crossAx val="1747041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2891863517060367"/>
          <c:y val="1.6581130483689539E-2"/>
          <c:w val="0.46274803149606297"/>
          <c:h val="0.19497140982377203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98B05B5-0A8E-457F-9761-D0C452126977}" type="datetimeFigureOut">
              <a:rPr lang="en-US" smtClean="0"/>
              <a:t>8/22/2013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1E6C5F0-A2EC-4580-88E7-40C7A6C2654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tx1"/>
                </a:solidFill>
              </a:rPr>
              <a:t>Virtual Reality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Traditional Virtual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err="1" smtClean="0"/>
              <a:t>Sensorama</a:t>
            </a:r>
            <a:r>
              <a:rPr lang="en-US" sz="2800" dirty="0" smtClean="0"/>
              <a:t> had others thinking</a:t>
            </a:r>
          </a:p>
          <a:p>
            <a:pPr lvl="1"/>
            <a:r>
              <a:rPr lang="en-US" sz="2800" dirty="0" smtClean="0"/>
              <a:t>Unsuccessful</a:t>
            </a:r>
          </a:p>
          <a:p>
            <a:pPr lvl="1"/>
            <a:r>
              <a:rPr lang="en-US" sz="2800" dirty="0" smtClean="0"/>
              <a:t>Lead to advanced technology</a:t>
            </a:r>
          </a:p>
          <a:p>
            <a:pPr lvl="1"/>
            <a:endParaRPr lang="en-US" sz="2800" dirty="0" smtClean="0"/>
          </a:p>
          <a:p>
            <a:r>
              <a:rPr lang="en-US" sz="2800" dirty="0" smtClean="0"/>
              <a:t>Virtual reality of today</a:t>
            </a:r>
          </a:p>
          <a:p>
            <a:pPr lvl="1"/>
            <a:r>
              <a:rPr lang="en-US" sz="2800" dirty="0" smtClean="0"/>
              <a:t>Designed in 1966 by Thomas Furness III (HITL, </a:t>
            </a:r>
            <a:r>
              <a:rPr lang="en-US" sz="2800" dirty="0" err="1" smtClean="0"/>
              <a:t>n.d.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Flight simulator</a:t>
            </a:r>
          </a:p>
          <a:p>
            <a:pPr lvl="2"/>
            <a:r>
              <a:rPr lang="en-US" sz="2800" dirty="0" err="1" smtClean="0"/>
              <a:t>Airforce</a:t>
            </a:r>
            <a:r>
              <a:rPr lang="en-US" sz="2800" dirty="0" smtClean="0"/>
              <a:t> training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0400" y="5257800"/>
            <a:ext cx="1624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(GTC</a:t>
            </a:r>
            <a:r>
              <a:rPr lang="en-US" sz="1200" dirty="0"/>
              <a:t>, </a:t>
            </a:r>
            <a:r>
              <a:rPr lang="en-US" sz="1200" dirty="0" smtClean="0"/>
              <a:t>2008)</a:t>
            </a:r>
            <a:endParaRPr lang="en-US" sz="1200" dirty="0"/>
          </a:p>
        </p:txBody>
      </p:sp>
      <p:pic>
        <p:nvPicPr>
          <p:cNvPr id="9" name="Content Placeholder 8" descr="http://mainweb.gtc.edu/InterDev/images/Programs/Pilot_Training/sim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30" y="2514600"/>
            <a:ext cx="4055270" cy="27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75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Where It’s Gone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Head-mounted Displays (HMD)</a:t>
            </a:r>
          </a:p>
          <a:p>
            <a:pPr lvl="1"/>
            <a:r>
              <a:rPr lang="en-US" sz="2800" dirty="0" smtClean="0"/>
              <a:t>Used to enhance experience</a:t>
            </a:r>
          </a:p>
          <a:p>
            <a:pPr lvl="1"/>
            <a:r>
              <a:rPr lang="en-US" sz="2800" dirty="0" smtClean="0"/>
              <a:t>“The beginnings of VR” (</a:t>
            </a:r>
            <a:r>
              <a:rPr lang="en-US" sz="2800" dirty="0" err="1" smtClean="0"/>
              <a:t>Bilawchuk</a:t>
            </a:r>
            <a:r>
              <a:rPr lang="en-US" sz="2800" dirty="0" smtClean="0"/>
              <a:t>, </a:t>
            </a:r>
            <a:r>
              <a:rPr lang="en-US" sz="2800" dirty="0" err="1" smtClean="0"/>
              <a:t>n.d.</a:t>
            </a:r>
            <a:r>
              <a:rPr lang="en-US" sz="2800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0" y="5486400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Image: (Computer </a:t>
            </a:r>
            <a:r>
              <a:rPr lang="en-US" sz="1200" dirty="0"/>
              <a:t>History Museum, </a:t>
            </a:r>
            <a:r>
              <a:rPr lang="en-US" sz="1200" dirty="0" err="1"/>
              <a:t>n.d</a:t>
            </a:r>
            <a:r>
              <a:rPr lang="en-US" sz="1200" dirty="0" err="1" smtClean="0"/>
              <a:t>.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08238"/>
            <a:ext cx="40386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7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Where It’s Gone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Invented by Ivan Sutherland</a:t>
            </a:r>
          </a:p>
          <a:p>
            <a:pPr lvl="1"/>
            <a:r>
              <a:rPr lang="en-US" sz="2900" dirty="0"/>
              <a:t>Created in 1968</a:t>
            </a:r>
          </a:p>
          <a:p>
            <a:pPr lvl="1"/>
            <a:r>
              <a:rPr lang="en-US" sz="2800" dirty="0"/>
              <a:t>First head mounted display</a:t>
            </a:r>
          </a:p>
          <a:p>
            <a:pPr lvl="1"/>
            <a:r>
              <a:rPr lang="en-US" sz="2800" dirty="0"/>
              <a:t>3D wire-frame </a:t>
            </a:r>
            <a:r>
              <a:rPr lang="en-US" sz="2800" dirty="0" err="1"/>
              <a:t>explorable</a:t>
            </a:r>
            <a:r>
              <a:rPr lang="en-US" sz="2800" dirty="0"/>
              <a:t> room (CHM, </a:t>
            </a:r>
            <a:r>
              <a:rPr lang="en-US" sz="2800" dirty="0" err="1"/>
              <a:t>n.d.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2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How It’s Evolved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Started as wireframes and basic shapes</a:t>
            </a:r>
          </a:p>
          <a:p>
            <a:endParaRPr lang="en-US" sz="2800" dirty="0" smtClean="0"/>
          </a:p>
          <a:p>
            <a:r>
              <a:rPr lang="en-US" sz="2800" dirty="0" smtClean="0"/>
              <a:t>Eventually utilized images and             video</a:t>
            </a:r>
          </a:p>
          <a:p>
            <a:endParaRPr lang="en-US" sz="2800" dirty="0" smtClean="0"/>
          </a:p>
          <a:p>
            <a:r>
              <a:rPr lang="en-US" sz="2800" dirty="0" smtClean="0"/>
              <a:t>Going even further</a:t>
            </a:r>
          </a:p>
          <a:p>
            <a:pPr lvl="1"/>
            <a:r>
              <a:rPr lang="en-US" sz="2800" dirty="0" smtClean="0"/>
              <a:t>Full 3D immersion</a:t>
            </a:r>
          </a:p>
          <a:p>
            <a:pPr lvl="1"/>
            <a:r>
              <a:rPr lang="en-US" sz="2800" dirty="0" smtClean="0"/>
              <a:t>Augmented reality</a:t>
            </a:r>
          </a:p>
          <a:p>
            <a:pPr lvl="1"/>
            <a:r>
              <a:rPr lang="en-US" sz="2800" dirty="0" smtClean="0"/>
              <a:t>Realistic user experience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6096000" y="5562600"/>
            <a:ext cx="26260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/>
              <a:t>Image: (</a:t>
            </a:r>
            <a:r>
              <a:rPr lang="en-US" sz="1200" dirty="0" err="1" smtClean="0"/>
              <a:t>Antycip</a:t>
            </a:r>
            <a:r>
              <a:rPr lang="en-US" sz="1200" dirty="0" smtClean="0"/>
              <a:t> </a:t>
            </a:r>
            <a:r>
              <a:rPr lang="en-US" sz="1200" dirty="0"/>
              <a:t>Simulation, </a:t>
            </a:r>
            <a:r>
              <a:rPr lang="en-US" sz="1200" dirty="0" err="1"/>
              <a:t>n.d</a:t>
            </a:r>
            <a:r>
              <a:rPr lang="en-US" sz="1200" dirty="0" err="1" smtClean="0"/>
              <a:t>.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07273"/>
            <a:ext cx="4038600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2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Science and Technology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Head-mounted Displays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Display types </a:t>
            </a:r>
            <a:r>
              <a:rPr lang="en-US" dirty="0"/>
              <a:t>(Virtual reality displays, </a:t>
            </a:r>
            <a:r>
              <a:rPr lang="en-US" dirty="0" err="1"/>
              <a:t>n.d</a:t>
            </a:r>
            <a:r>
              <a:rPr lang="en-US" dirty="0" err="1" smtClean="0"/>
              <a:t>.</a:t>
            </a:r>
            <a:r>
              <a:rPr lang="en-US" dirty="0" smtClean="0"/>
              <a:t>)</a:t>
            </a:r>
            <a:endParaRPr lang="en-US" sz="2800" dirty="0" smtClean="0"/>
          </a:p>
          <a:p>
            <a:pPr lvl="1"/>
            <a:r>
              <a:rPr lang="en-US" sz="2800" dirty="0" smtClean="0"/>
              <a:t>Fiber-optic</a:t>
            </a:r>
          </a:p>
          <a:p>
            <a:pPr lvl="1"/>
            <a:r>
              <a:rPr lang="en-US" sz="2800" dirty="0" smtClean="0"/>
              <a:t>Virtual retinal</a:t>
            </a:r>
          </a:p>
          <a:p>
            <a:pPr lvl="1"/>
            <a:r>
              <a:rPr lang="en-US" sz="2800" dirty="0" smtClean="0"/>
              <a:t>Plasma</a:t>
            </a:r>
          </a:p>
          <a:p>
            <a:pPr lvl="1"/>
            <a:r>
              <a:rPr lang="en-US" sz="2800" dirty="0" smtClean="0"/>
              <a:t>Light emitting diode (LED)</a:t>
            </a:r>
          </a:p>
        </p:txBody>
      </p:sp>
      <p:sp>
        <p:nvSpPr>
          <p:cNvPr id="5" name="Rectangle 4"/>
          <p:cNvSpPr/>
          <p:nvPr/>
        </p:nvSpPr>
        <p:spPr>
          <a:xfrm>
            <a:off x="7086600" y="5334000"/>
            <a:ext cx="1814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(Orland, 2012)</a:t>
            </a:r>
            <a:endParaRPr lang="en-US" sz="1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66501"/>
            <a:ext cx="5364660" cy="356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Head-Mounted Displays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  <a:p>
            <a:pPr lvl="1"/>
            <a:r>
              <a:rPr lang="en-US" sz="2800" dirty="0"/>
              <a:t>Headphones</a:t>
            </a:r>
          </a:p>
          <a:p>
            <a:pPr lvl="1"/>
            <a:r>
              <a:rPr lang="en-US" sz="2800" dirty="0"/>
              <a:t>Speakers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8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Human-machine Interface (HMI)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Gloves (Virtual reality gear, </a:t>
            </a:r>
            <a:r>
              <a:rPr lang="en-US" dirty="0" err="1"/>
              <a:t>n.d</a:t>
            </a:r>
            <a:r>
              <a:rPr lang="en-US" dirty="0" err="1" smtClean="0"/>
              <a:t>.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Bodysuits (Virtual reality gear, </a:t>
            </a:r>
            <a:r>
              <a:rPr lang="en-US" dirty="0" err="1" smtClean="0"/>
              <a:t>n.d.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7800"/>
            <a:ext cx="3886200" cy="2371779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95800"/>
            <a:ext cx="3886200" cy="2073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7985" y="3815256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Bley</a:t>
            </a:r>
            <a:r>
              <a:rPr lang="en-US" sz="1200" dirty="0" smtClean="0"/>
              <a:t>, 1999)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5071" y="6539126"/>
            <a:ext cx="3207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(Virtual reality </a:t>
            </a:r>
            <a:r>
              <a:rPr lang="en-US" sz="1200" dirty="0"/>
              <a:t>t</a:t>
            </a:r>
            <a:r>
              <a:rPr lang="en-US" sz="1200" dirty="0" smtClean="0"/>
              <a:t>echnology , </a:t>
            </a:r>
            <a:r>
              <a:rPr lang="en-US" sz="1200" dirty="0" err="1" smtClean="0"/>
              <a:t>n.d.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54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Tracking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Head </a:t>
            </a:r>
            <a:r>
              <a:rPr lang="en-US" dirty="0"/>
              <a:t>tracking (“Virtual reality tracking systems”, </a:t>
            </a:r>
            <a:r>
              <a:rPr lang="en-US" dirty="0" err="1"/>
              <a:t>n.d</a:t>
            </a:r>
            <a:r>
              <a:rPr lang="en-US" dirty="0" err="1" smtClean="0"/>
              <a:t>.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Position </a:t>
            </a:r>
            <a:r>
              <a:rPr lang="en-US" dirty="0"/>
              <a:t>tracking (“Virtual reality tracking systems”, </a:t>
            </a:r>
            <a:r>
              <a:rPr lang="en-US" dirty="0" err="1"/>
              <a:t>n.d.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22524" y="5188812"/>
            <a:ext cx="17459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(Wong, 2012)</a:t>
            </a:r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27935"/>
            <a:ext cx="4983293" cy="27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Oculus Rift </a:t>
            </a:r>
            <a:r>
              <a:rPr lang="en-US" dirty="0"/>
              <a:t>(“Oculus VR”, </a:t>
            </a:r>
            <a:r>
              <a:rPr lang="en-US" dirty="0" err="1"/>
              <a:t>n.d</a:t>
            </a:r>
            <a:r>
              <a:rPr lang="en-US" dirty="0" err="1" smtClean="0"/>
              <a:t>.</a:t>
            </a:r>
            <a:r>
              <a:rPr lang="en-US" dirty="0" smtClean="0"/>
              <a:t>)</a:t>
            </a:r>
          </a:p>
          <a:p>
            <a:pPr lvl="1"/>
            <a:r>
              <a:rPr lang="en-US" sz="2800" dirty="0" smtClean="0"/>
              <a:t>Head tracking</a:t>
            </a:r>
          </a:p>
          <a:p>
            <a:pPr lvl="1"/>
            <a:r>
              <a:rPr lang="en-US" sz="2800" dirty="0" smtClean="0"/>
              <a:t>LED display</a:t>
            </a:r>
          </a:p>
          <a:p>
            <a:r>
              <a:rPr lang="en-US" dirty="0" smtClean="0"/>
              <a:t>Other technologies </a:t>
            </a:r>
            <a:r>
              <a:rPr lang="en-US" dirty="0"/>
              <a:t>(“Oculus VR”, </a:t>
            </a:r>
            <a:r>
              <a:rPr lang="en-US" dirty="0" err="1"/>
              <a:t>n.d</a:t>
            </a:r>
            <a:r>
              <a:rPr lang="en-US" dirty="0" err="1" smtClean="0"/>
              <a:t>.</a:t>
            </a:r>
            <a:r>
              <a:rPr lang="en-US" dirty="0" smtClean="0"/>
              <a:t>)</a:t>
            </a:r>
          </a:p>
          <a:p>
            <a:pPr lvl="1"/>
            <a:r>
              <a:rPr lang="en-US" sz="2800" dirty="0" smtClean="0"/>
              <a:t>Omnidirectional treadmill</a:t>
            </a:r>
          </a:p>
          <a:p>
            <a:pPr lvl="1"/>
            <a:r>
              <a:rPr lang="en-US" sz="2800" dirty="0" smtClean="0"/>
              <a:t>Haptic suit</a:t>
            </a:r>
          </a:p>
          <a:p>
            <a:pPr lvl="1"/>
            <a:r>
              <a:rPr lang="en-US" sz="2800" dirty="0" smtClean="0"/>
              <a:t>Gun controllers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7162800" y="5257799"/>
            <a:ext cx="17459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(Wong, 2013)</a:t>
            </a:r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382795"/>
            <a:ext cx="4632958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2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Group Members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Matt Kalafut – History, Evolution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Jordon Kopp – Science and Technology, Psychology 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Vince Smeraldo – Art, Education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Josh Kopp – Business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Derek Finch – Future</a:t>
            </a:r>
          </a:p>
        </p:txBody>
      </p:sp>
    </p:spTree>
    <p:extLst>
      <p:ext uri="{BB962C8B-B14F-4D97-AF65-F5344CB8AC3E}">
        <p14:creationId xmlns:p14="http://schemas.microsoft.com/office/powerpoint/2010/main" val="34413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Systems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Development</a:t>
            </a:r>
          </a:p>
          <a:p>
            <a:pPr lvl="1"/>
            <a:r>
              <a:rPr lang="en-US" sz="2800" dirty="0" smtClean="0"/>
              <a:t>Software development kit (SDK) in development</a:t>
            </a:r>
          </a:p>
          <a:p>
            <a:pPr lvl="1"/>
            <a:r>
              <a:rPr lang="en-US" sz="2800" dirty="0" smtClean="0"/>
              <a:t>Existing SDKs adding Oculus Rift functionality</a:t>
            </a:r>
          </a:p>
          <a:p>
            <a:pPr lvl="2"/>
            <a:r>
              <a:rPr lang="en-US" sz="2800" dirty="0" smtClean="0"/>
              <a:t>Unreal Engine</a:t>
            </a:r>
          </a:p>
          <a:p>
            <a:pPr lvl="2"/>
            <a:r>
              <a:rPr lang="en-US" sz="2800" dirty="0" smtClean="0"/>
              <a:t>Unity Engine</a:t>
            </a:r>
          </a:p>
          <a:p>
            <a:pPr lvl="2"/>
            <a:r>
              <a:rPr lang="en-US" sz="2800" dirty="0" smtClean="0"/>
              <a:t>Blender Engine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934200" y="5203226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(“Oculus”, 2013)</a:t>
            </a:r>
            <a:endParaRPr lang="en-US" sz="1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29979"/>
            <a:ext cx="4743678" cy="29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Systems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CAVE </a:t>
            </a:r>
            <a:r>
              <a:rPr lang="en-US" dirty="0"/>
              <a:t>(</a:t>
            </a:r>
            <a:r>
              <a:rPr lang="en-US" dirty="0" err="1"/>
              <a:t>Creagh</a:t>
            </a:r>
            <a:r>
              <a:rPr lang="en-US" dirty="0"/>
              <a:t>, 2003</a:t>
            </a:r>
            <a:r>
              <a:rPr lang="en-US" dirty="0" smtClean="0"/>
              <a:t>)</a:t>
            </a:r>
            <a:endParaRPr lang="en-US" sz="2800" dirty="0" smtClean="0"/>
          </a:p>
          <a:p>
            <a:pPr lvl="1"/>
            <a:r>
              <a:rPr lang="en-US" sz="2800" dirty="0" smtClean="0"/>
              <a:t>Head tracking</a:t>
            </a:r>
          </a:p>
          <a:p>
            <a:pPr lvl="1"/>
            <a:r>
              <a:rPr lang="en-US" sz="2800" dirty="0" smtClean="0"/>
              <a:t>Position tracking</a:t>
            </a:r>
          </a:p>
          <a:p>
            <a:r>
              <a:rPr lang="en-US" sz="2800" dirty="0" smtClean="0"/>
              <a:t>Other technologies </a:t>
            </a:r>
            <a:r>
              <a:rPr lang="en-US" dirty="0"/>
              <a:t>(</a:t>
            </a:r>
            <a:r>
              <a:rPr lang="en-US" dirty="0" err="1"/>
              <a:t>Creagh</a:t>
            </a:r>
            <a:r>
              <a:rPr lang="en-US" dirty="0"/>
              <a:t>, 2003</a:t>
            </a:r>
            <a:r>
              <a:rPr lang="en-US" dirty="0" smtClean="0"/>
              <a:t>)</a:t>
            </a:r>
            <a:endParaRPr lang="en-US" sz="2800" dirty="0" smtClean="0"/>
          </a:p>
          <a:p>
            <a:pPr lvl="1"/>
            <a:r>
              <a:rPr lang="en-US" sz="2800" dirty="0" smtClean="0"/>
              <a:t>Head-mounted display</a:t>
            </a:r>
          </a:p>
          <a:p>
            <a:pPr lvl="1"/>
            <a:r>
              <a:rPr lang="en-US" sz="2800" dirty="0" smtClean="0"/>
              <a:t>HMI gloves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7086600" y="5425648"/>
            <a:ext cx="1821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(Forget, 2012 )</a:t>
            </a:r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25717"/>
            <a:ext cx="4572000" cy="32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92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Virtual vs. real</a:t>
            </a:r>
          </a:p>
          <a:p>
            <a:endParaRPr lang="en-US" dirty="0"/>
          </a:p>
          <a:p>
            <a:r>
              <a:rPr lang="en-US" dirty="0" smtClean="0"/>
              <a:t>New level of immersion</a:t>
            </a:r>
          </a:p>
          <a:p>
            <a:endParaRPr lang="en-US" dirty="0"/>
          </a:p>
          <a:p>
            <a:r>
              <a:rPr lang="en-US" dirty="0" smtClean="0"/>
              <a:t>Can create new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5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Virtual Vs. Real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“Uncanny Valley”</a:t>
            </a:r>
          </a:p>
          <a:p>
            <a:endParaRPr lang="en-US" dirty="0"/>
          </a:p>
          <a:p>
            <a:r>
              <a:rPr lang="en-US" dirty="0" smtClean="0"/>
              <a:t>Uneasiness when not real</a:t>
            </a:r>
            <a:endParaRPr lang="en-US" dirty="0"/>
          </a:p>
        </p:txBody>
      </p:sp>
      <p:pic>
        <p:nvPicPr>
          <p:cNvPr id="5" name="Content Placeholder 4" descr="Uncanny valley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109384"/>
            <a:ext cx="4038600" cy="162665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400800" y="4800600"/>
            <a:ext cx="23214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Steckenfinger</a:t>
            </a:r>
            <a:r>
              <a:rPr lang="en-US" sz="1200" dirty="0"/>
              <a:t>, 2009)</a:t>
            </a:r>
          </a:p>
        </p:txBody>
      </p:sp>
    </p:spTree>
    <p:extLst>
      <p:ext uri="{BB962C8B-B14F-4D97-AF65-F5344CB8AC3E}">
        <p14:creationId xmlns:p14="http://schemas.microsoft.com/office/powerpoint/2010/main" val="279109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Virtual Vs. Reality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Blurring the lines</a:t>
            </a:r>
          </a:p>
          <a:p>
            <a:endParaRPr lang="en-US" dirty="0"/>
          </a:p>
          <a:p>
            <a:r>
              <a:rPr lang="en-US" dirty="0" smtClean="0"/>
              <a:t>Better renderings</a:t>
            </a:r>
          </a:p>
          <a:p>
            <a:endParaRPr lang="en-US" dirty="0"/>
          </a:p>
          <a:p>
            <a:r>
              <a:rPr lang="en-US" dirty="0"/>
              <a:t>Motion capture</a:t>
            </a:r>
          </a:p>
          <a:p>
            <a:endParaRPr lang="en-US" dirty="0"/>
          </a:p>
        </p:txBody>
      </p:sp>
      <p:pic>
        <p:nvPicPr>
          <p:cNvPr id="9" name="Picture 2" descr="CG Emily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0799" y="1600200"/>
            <a:ext cx="3263214" cy="1957928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6506048" y="3646274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Amidi</a:t>
            </a:r>
            <a:r>
              <a:rPr lang="en-US" sz="1200" dirty="0"/>
              <a:t>, 2008)</a:t>
            </a:r>
          </a:p>
        </p:txBody>
      </p:sp>
      <p:pic>
        <p:nvPicPr>
          <p:cNvPr id="12" name="Picture 4" descr="Elena &amp; Drake reunion mocap comparis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399" y="4191000"/>
            <a:ext cx="3124197" cy="2343148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432309" y="6551137"/>
            <a:ext cx="17972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Image: (</a:t>
            </a:r>
            <a:r>
              <a:rPr lang="en-US" sz="1200" dirty="0" err="1"/>
              <a:t>Mocap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08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Immersion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“Dive” into a world</a:t>
            </a:r>
          </a:p>
          <a:p>
            <a:endParaRPr lang="en-US" dirty="0"/>
          </a:p>
          <a:p>
            <a:r>
              <a:rPr lang="en-US" dirty="0" smtClean="0"/>
              <a:t>Can interact with virtual objects</a:t>
            </a:r>
            <a:endParaRPr lang="en-US" dirty="0"/>
          </a:p>
        </p:txBody>
      </p:sp>
      <p:pic>
        <p:nvPicPr>
          <p:cNvPr id="5" name="Picture 2" descr="http://vhil.stanford.edu/projects/images/avatar-energy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3769895"/>
            <a:ext cx="6858000" cy="270710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315200" y="6471138"/>
            <a:ext cx="1635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(Using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415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Create New 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Architects can design houses that may never be </a:t>
            </a:r>
            <a:r>
              <a:rPr lang="en-US" dirty="0" smtClean="0"/>
              <a:t>built</a:t>
            </a:r>
            <a:endParaRPr lang="en-US" dirty="0"/>
          </a:p>
        </p:txBody>
      </p:sp>
      <p:pic>
        <p:nvPicPr>
          <p:cNvPr id="5" name="Picture 2" descr="http://www.bannerhomes.co.uk/media/developments/4463/development-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816247"/>
            <a:ext cx="4038600" cy="221293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629400" y="5119300"/>
            <a:ext cx="2037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(Woodland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52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Create New 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Designers can create cars that may never go into production</a:t>
            </a:r>
            <a:endParaRPr lang="en-US" dirty="0"/>
          </a:p>
        </p:txBody>
      </p:sp>
      <p:pic>
        <p:nvPicPr>
          <p:cNvPr id="5" name="Content Placeholder 4" descr="http://1.bp.blogspot.com/-lDSWKxRX3jI/TbgzZEsznBI/AAAAAAAAB8M/zVjWTkRYOyw/s1600/Paulin+VR+Concept+Car%252CPaulin+VR%252CPaulin+VR%252CPaulin+VR%252CPaulin+VR%252CConcept+Car%252CConcept+Car%252CConcept+Car%252CConcept+Car%252CConcept+Car%252CConcept+Car%252CConcept+Car%252CConcept+Car%252CConcept+Car+%25287%252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590250"/>
            <a:ext cx="4038600" cy="266492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934200" y="5312374"/>
            <a:ext cx="17443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Paulin</a:t>
            </a:r>
            <a:r>
              <a:rPr lang="en-US" sz="1200" dirty="0"/>
              <a:t>, 2011)</a:t>
            </a:r>
          </a:p>
        </p:txBody>
      </p:sp>
    </p:spTree>
    <p:extLst>
      <p:ext uri="{BB962C8B-B14F-4D97-AF65-F5344CB8AC3E}">
        <p14:creationId xmlns:p14="http://schemas.microsoft.com/office/powerpoint/2010/main" val="10391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Education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Virtual reality</a:t>
            </a:r>
          </a:p>
          <a:p>
            <a:pPr lvl="1"/>
            <a:r>
              <a:rPr lang="en-US" sz="2800" dirty="0" smtClean="0">
                <a:solidFill>
                  <a:schemeClr val="tx1"/>
                </a:solidFill>
              </a:rPr>
              <a:t>An advanced form of human-computer interfaces that will immerse the user in a computer-generated world that allows user interaction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5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Education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Hands-on training</a:t>
            </a:r>
          </a:p>
          <a:p>
            <a:endParaRPr lang="en-US" dirty="0"/>
          </a:p>
          <a:p>
            <a:r>
              <a:rPr lang="en-US" dirty="0" smtClean="0"/>
              <a:t>New perspectives</a:t>
            </a:r>
          </a:p>
          <a:p>
            <a:endParaRPr lang="en-US" dirty="0"/>
          </a:p>
          <a:p>
            <a:r>
              <a:rPr lang="en-US" dirty="0" smtClean="0"/>
              <a:t>Safe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Hands-on Training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Gain experience in controlled environment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/>
              <a:t>“Participants reported that they learned better, enjoyed the experience more, and thought the virtual teacher was more credible in VR than in video”(</a:t>
            </a:r>
            <a:r>
              <a:rPr lang="en-US" dirty="0" err="1"/>
              <a:t>Bailenson</a:t>
            </a:r>
            <a:r>
              <a:rPr lang="en-US" dirty="0"/>
              <a:t> et al, </a:t>
            </a:r>
            <a:r>
              <a:rPr lang="en-US" dirty="0" err="1"/>
              <a:t>n.d.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69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New Perspective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Virtual gorilla exhibit</a:t>
            </a:r>
          </a:p>
          <a:p>
            <a:pPr lvl="1"/>
            <a:r>
              <a:rPr lang="en-US" dirty="0" smtClean="0"/>
              <a:t>View gorilla behavior first-hand</a:t>
            </a:r>
          </a:p>
          <a:p>
            <a:pPr lvl="1"/>
            <a:r>
              <a:rPr lang="en-US" dirty="0" smtClean="0"/>
              <a:t>See facial expressions</a:t>
            </a:r>
          </a:p>
          <a:p>
            <a:pPr lvl="1"/>
            <a:r>
              <a:rPr lang="en-US" dirty="0" smtClean="0"/>
              <a:t>Interact with gorillas</a:t>
            </a:r>
            <a:endParaRPr lang="en-US" dirty="0"/>
          </a:p>
        </p:txBody>
      </p:sp>
      <p:pic>
        <p:nvPicPr>
          <p:cNvPr id="5" name="Picture 2" descr="http://people.cs.vt.edu/~bowman/images/gorilla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6337" y="2613025"/>
            <a:ext cx="3362325" cy="261937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629400" y="5257800"/>
            <a:ext cx="1712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(Virtual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025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New Perspective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Space simulations</a:t>
            </a:r>
          </a:p>
          <a:p>
            <a:pPr lvl="1"/>
            <a:r>
              <a:rPr lang="en-US" dirty="0" smtClean="0"/>
              <a:t>Explore galaxies</a:t>
            </a:r>
          </a:p>
          <a:p>
            <a:pPr lvl="1"/>
            <a:r>
              <a:rPr lang="en-US" dirty="0" smtClean="0"/>
              <a:t>Understand relations between bodies in space</a:t>
            </a:r>
            <a:endParaRPr lang="en-US" dirty="0"/>
          </a:p>
        </p:txBody>
      </p:sp>
      <p:pic>
        <p:nvPicPr>
          <p:cNvPr id="5" name="Picture 2" descr="http://ubuntu.allmyapps.com/data/o/p/openuniverse-openuniverse-space-simulator/UBUNTU-9.04/OpenUniverse_space_simulator_screenshot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341446"/>
            <a:ext cx="4038600" cy="316253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934200" y="5562600"/>
            <a:ext cx="1782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(Explore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158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Safe Training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Eliminates risk </a:t>
            </a:r>
          </a:p>
          <a:p>
            <a:pPr>
              <a:lnSpc>
                <a:spcPct val="200000"/>
              </a:lnSpc>
            </a:pPr>
            <a:r>
              <a:rPr lang="en-US" dirty="0"/>
              <a:t>Reset tests quickly</a:t>
            </a:r>
          </a:p>
          <a:p>
            <a:pPr>
              <a:lnSpc>
                <a:spcPct val="200000"/>
              </a:lnSpc>
            </a:pPr>
            <a:r>
              <a:rPr lang="en-US" dirty="0"/>
              <a:t>Easily create multiple scenarios</a:t>
            </a:r>
          </a:p>
          <a:p>
            <a:pPr>
              <a:lnSpc>
                <a:spcPct val="200000"/>
              </a:lnSpc>
            </a:pPr>
            <a:r>
              <a:rPr lang="en-US" dirty="0"/>
              <a:t>Review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Safe Training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Military simulations</a:t>
            </a:r>
            <a:endParaRPr lang="en-US" dirty="0"/>
          </a:p>
        </p:txBody>
      </p:sp>
      <p:pic>
        <p:nvPicPr>
          <p:cNvPr id="6" name="Picture 2" descr="http://www.nationaldefensemagazine.org/archive/2012/December/PublishingImages/training_da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460740"/>
            <a:ext cx="4038600" cy="292394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858000" y="5410200"/>
            <a:ext cx="18565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(Parsons</a:t>
            </a:r>
            <a:r>
              <a:rPr lang="en-US" sz="1200" dirty="0"/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10254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Safe training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Surgical simulations</a:t>
            </a:r>
            <a:endParaRPr lang="en-US" dirty="0"/>
          </a:p>
        </p:txBody>
      </p:sp>
      <p:pic>
        <p:nvPicPr>
          <p:cNvPr id="5" name="Picture 2" descr="http://lsro.epfl.ch/files/content/sites/lsro/files/shared/MEDICAL/Simulators/medical_laparoscopy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511895"/>
            <a:ext cx="4038600" cy="282163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781800" y="5410200"/>
            <a:ext cx="18325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(Surgical</a:t>
            </a:r>
            <a:r>
              <a:rPr lang="en-US" sz="1200" dirty="0"/>
              <a:t>, </a:t>
            </a:r>
            <a:r>
              <a:rPr lang="en-US" sz="1200" dirty="0" err="1"/>
              <a:t>n.d.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007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Business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20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Cost Savings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Cost to build virtual reality </a:t>
            </a:r>
            <a:r>
              <a:rPr lang="en-US" sz="2800" dirty="0" smtClean="0"/>
              <a:t>lab: </a:t>
            </a:r>
            <a:r>
              <a:rPr lang="en-US" sz="2800" dirty="0"/>
              <a:t>$</a:t>
            </a:r>
            <a:r>
              <a:rPr lang="en-US" sz="2800" dirty="0" smtClean="0"/>
              <a:t>2,000,000 (Hannah, 2007)</a:t>
            </a:r>
          </a:p>
          <a:p>
            <a:r>
              <a:rPr lang="en-US" sz="2800" dirty="0"/>
              <a:t>Cost to use lab for the </a:t>
            </a:r>
            <a:r>
              <a:rPr lang="en-US" sz="2800" dirty="0" smtClean="0"/>
              <a:t>day: </a:t>
            </a:r>
            <a:r>
              <a:rPr lang="en-US" sz="2800" dirty="0"/>
              <a:t>$</a:t>
            </a:r>
            <a:r>
              <a:rPr lang="en-US" sz="2800" dirty="0" smtClean="0"/>
              <a:t>1,000 (Hannah, 2007)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8537904"/>
              </p:ext>
            </p:extLst>
          </p:nvPr>
        </p:nvGraphicFramePr>
        <p:xfrm>
          <a:off x="4648200" y="1719263"/>
          <a:ext cx="4038600" cy="4406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99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Cost Savings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Navy saves nearly $115,000 for every 12 patients treated using Virtual </a:t>
            </a:r>
            <a:r>
              <a:rPr lang="en-US" sz="2800" dirty="0" smtClean="0"/>
              <a:t>Reality (Wood, 2009)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08840"/>
            <a:ext cx="4038600" cy="3627746"/>
          </a:xfrm>
        </p:spPr>
      </p:pic>
      <p:sp>
        <p:nvSpPr>
          <p:cNvPr id="5" name="Rectangle 4"/>
          <p:cNvSpPr/>
          <p:nvPr/>
        </p:nvSpPr>
        <p:spPr>
          <a:xfrm>
            <a:off x="6934200" y="5827757"/>
            <a:ext cx="1755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Jardin</a:t>
            </a:r>
            <a:r>
              <a:rPr lang="en-US" sz="1200" dirty="0" smtClean="0"/>
              <a:t>, 2005)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50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/>
              <a:t>Virtual reality is an emergent technology that is bringing forth advancement to many fields including entertainment, simulations, and realistic virtual environments.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81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Cost Savings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“The cost of a virtual event compared with a physical one is close to 90 per cent less”(</a:t>
            </a:r>
            <a:r>
              <a:rPr lang="en-US" dirty="0" err="1"/>
              <a:t>Southan</a:t>
            </a:r>
            <a:r>
              <a:rPr lang="en-US" dirty="0"/>
              <a:t>, 2011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04325"/>
            <a:ext cx="4038600" cy="3236776"/>
          </a:xfrm>
        </p:spPr>
      </p:pic>
      <p:sp>
        <p:nvSpPr>
          <p:cNvPr id="5" name="Rectangle 4"/>
          <p:cNvSpPr/>
          <p:nvPr/>
        </p:nvSpPr>
        <p:spPr>
          <a:xfrm>
            <a:off x="7162800" y="5562600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(Hill, 2013)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991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Potential Increased Profits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Better training from virtual reality (HPINNOVATIONS, 2011)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Testing for oil (Hannah, 2007)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87" y="1828373"/>
            <a:ext cx="3995825" cy="4188680"/>
          </a:xfrm>
        </p:spPr>
      </p:pic>
      <p:sp>
        <p:nvSpPr>
          <p:cNvPr id="5" name="Rectangle 4"/>
          <p:cNvSpPr/>
          <p:nvPr/>
        </p:nvSpPr>
        <p:spPr>
          <a:xfrm>
            <a:off x="6934200" y="6096000"/>
            <a:ext cx="16930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Beciri</a:t>
            </a:r>
            <a:r>
              <a:rPr lang="en-US" sz="1200" dirty="0" smtClean="0"/>
              <a:t>, 2012)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01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Cost of Systems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CAVE : $</a:t>
            </a:r>
            <a:r>
              <a:rPr lang="en-US" dirty="0" smtClean="0"/>
              <a:t>500,000 (Welcome, 2013)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Oculus projected under $</a:t>
            </a:r>
            <a:r>
              <a:rPr lang="en-US" dirty="0" smtClean="0"/>
              <a:t>300 (Jackson, 2013)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73914"/>
            <a:ext cx="4038600" cy="2697597"/>
          </a:xfrm>
        </p:spPr>
      </p:pic>
      <p:sp>
        <p:nvSpPr>
          <p:cNvPr id="5" name="Rectangle 4"/>
          <p:cNvSpPr/>
          <p:nvPr/>
        </p:nvSpPr>
        <p:spPr>
          <a:xfrm>
            <a:off x="6629400" y="5334000"/>
            <a:ext cx="205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Image: (Welcome, 2013)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415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Psychology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Treatment and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Post-traumatic </a:t>
            </a:r>
            <a:r>
              <a:rPr lang="en-US" sz="2800" dirty="0" smtClean="0"/>
              <a:t>Stress Disorder (PTSD) </a:t>
            </a:r>
            <a:r>
              <a:rPr lang="en-US" dirty="0"/>
              <a:t>(</a:t>
            </a:r>
            <a:r>
              <a:rPr lang="en-US" dirty="0" err="1" smtClean="0"/>
              <a:t>McIlvaine</a:t>
            </a:r>
            <a:r>
              <a:rPr lang="en-US" dirty="0" smtClean="0"/>
              <a:t>, </a:t>
            </a:r>
            <a:r>
              <a:rPr lang="en-US" dirty="0"/>
              <a:t>2011)</a:t>
            </a:r>
          </a:p>
          <a:p>
            <a:pPr lvl="1"/>
            <a:r>
              <a:rPr lang="en-US" sz="2800" dirty="0" smtClean="0"/>
              <a:t>Training</a:t>
            </a:r>
          </a:p>
          <a:p>
            <a:pPr lvl="1"/>
            <a:r>
              <a:rPr lang="en-US" sz="2800" dirty="0" smtClean="0"/>
              <a:t>Desensitization</a:t>
            </a:r>
          </a:p>
          <a:p>
            <a:r>
              <a:rPr lang="en-US" sz="2800" dirty="0" smtClean="0"/>
              <a:t>Parkinson’s </a:t>
            </a:r>
            <a:r>
              <a:rPr lang="en-US" dirty="0"/>
              <a:t>(Elsevier Health Sciences, 2011, July 12)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962135" y="5268443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(Virtual </a:t>
            </a:r>
            <a:r>
              <a:rPr lang="en-US" sz="1200" dirty="0"/>
              <a:t>reality aids, </a:t>
            </a:r>
            <a:r>
              <a:rPr lang="en-US" sz="1200" dirty="0" err="1"/>
              <a:t>n.d</a:t>
            </a:r>
            <a:r>
              <a:rPr lang="en-US" sz="1200" dirty="0" err="1" smtClean="0"/>
              <a:t>.</a:t>
            </a:r>
            <a:r>
              <a:rPr lang="en-US" sz="1200" dirty="0" smtClean="0"/>
              <a:t>)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41" y="2438400"/>
            <a:ext cx="3861723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Treatment and </a:t>
            </a:r>
            <a:r>
              <a:rPr lang="en-US" dirty="0" smtClean="0">
                <a:solidFill>
                  <a:schemeClr val="tx1"/>
                </a:solidFill>
              </a:rPr>
              <a:t>Therapy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Strokes </a:t>
            </a:r>
            <a:r>
              <a:rPr lang="en-US" dirty="0"/>
              <a:t>(</a:t>
            </a:r>
            <a:r>
              <a:rPr lang="en-US" dirty="0" err="1" smtClean="0"/>
              <a:t>Aron</a:t>
            </a:r>
            <a:r>
              <a:rPr lang="en-US" dirty="0" smtClean="0"/>
              <a:t>, </a:t>
            </a:r>
            <a:r>
              <a:rPr lang="en-US" dirty="0"/>
              <a:t>2012</a:t>
            </a:r>
            <a:r>
              <a:rPr lang="en-US" dirty="0" smtClean="0"/>
              <a:t>)</a:t>
            </a:r>
            <a:endParaRPr lang="en-US" sz="2800" dirty="0" smtClean="0"/>
          </a:p>
          <a:p>
            <a:r>
              <a:rPr lang="en-US" sz="2800" dirty="0" smtClean="0"/>
              <a:t>Phobias</a:t>
            </a:r>
          </a:p>
          <a:p>
            <a:pPr lvl="1"/>
            <a:r>
              <a:rPr lang="en-US" sz="2800" dirty="0" smtClean="0"/>
              <a:t>Exposure therapy</a:t>
            </a:r>
          </a:p>
          <a:p>
            <a:r>
              <a:rPr lang="en-US" sz="2800" dirty="0" smtClean="0"/>
              <a:t>Stress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781800" y="5638800"/>
            <a:ext cx="18838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(Bugged , </a:t>
            </a:r>
            <a:r>
              <a:rPr lang="en-US" sz="1200" dirty="0" err="1" smtClean="0"/>
              <a:t>n.d.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78796"/>
            <a:ext cx="4038600" cy="328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Ethics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Desensitization (Ethical issues, 2013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Cyber addiction (Ethical </a:t>
            </a:r>
            <a:r>
              <a:rPr lang="en-US" dirty="0">
                <a:solidFill>
                  <a:schemeClr val="tx1"/>
                </a:solidFill>
              </a:rPr>
              <a:t>issues, 2013)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Virtual </a:t>
            </a:r>
            <a:r>
              <a:rPr lang="en-US" dirty="0">
                <a:solidFill>
                  <a:schemeClr val="tx1"/>
                </a:solidFill>
              </a:rPr>
              <a:t>criminality (</a:t>
            </a:r>
            <a:r>
              <a:rPr lang="en-US" dirty="0" err="1">
                <a:solidFill>
                  <a:schemeClr val="tx1"/>
                </a:solidFill>
              </a:rPr>
              <a:t>Beardon</a:t>
            </a:r>
            <a:r>
              <a:rPr lang="en-US" dirty="0">
                <a:solidFill>
                  <a:schemeClr val="tx1"/>
                </a:solidFill>
              </a:rPr>
              <a:t>, C., 1992)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7929" y="5486400"/>
            <a:ext cx="21771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(A dark view, 2006)</a:t>
            </a:r>
            <a:endParaRPr lang="en-US" sz="12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08238"/>
            <a:ext cx="40386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Future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Future Applications – Architecture and Construction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Clients visit virtual buildings </a:t>
            </a:r>
            <a:r>
              <a:rPr lang="en-US" dirty="0"/>
              <a:t>(Briggs, 1996)</a:t>
            </a:r>
            <a:endParaRPr lang="en-US" dirty="0" smtClean="0"/>
          </a:p>
          <a:p>
            <a:pPr lvl="1"/>
            <a:r>
              <a:rPr lang="en-US" sz="2800" dirty="0" smtClean="0"/>
              <a:t>Homes</a:t>
            </a:r>
          </a:p>
          <a:p>
            <a:r>
              <a:rPr lang="en-US" dirty="0" smtClean="0"/>
              <a:t>Experience</a:t>
            </a:r>
            <a:endParaRPr lang="en-US" dirty="0" smtClean="0"/>
          </a:p>
          <a:p>
            <a:pPr lvl="1"/>
            <a:r>
              <a:rPr lang="en-US" sz="2800" dirty="0" smtClean="0"/>
              <a:t>Fragrances</a:t>
            </a:r>
          </a:p>
          <a:p>
            <a:pPr lvl="1"/>
            <a:r>
              <a:rPr lang="en-US" sz="2800" dirty="0" smtClean="0"/>
              <a:t>Textures</a:t>
            </a:r>
          </a:p>
          <a:p>
            <a:pPr lvl="1"/>
            <a:r>
              <a:rPr lang="en-US" sz="2800" dirty="0" smtClean="0"/>
              <a:t>Sounds</a:t>
            </a:r>
            <a:endParaRPr lang="en-US" sz="2800" dirty="0" smtClean="0"/>
          </a:p>
          <a:p>
            <a:r>
              <a:rPr lang="en-US" dirty="0" smtClean="0"/>
              <a:t>Avoid costly changes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71150"/>
            <a:ext cx="4038600" cy="2703126"/>
          </a:xfrm>
        </p:spPr>
      </p:pic>
      <p:sp>
        <p:nvSpPr>
          <p:cNvPr id="6" name="TextBox 5"/>
          <p:cNvSpPr txBox="1"/>
          <p:nvPr/>
        </p:nvSpPr>
        <p:spPr>
          <a:xfrm>
            <a:off x="6629400" y="5301433"/>
            <a:ext cx="209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Schmelzer</a:t>
            </a:r>
            <a:r>
              <a:rPr lang="en-US" sz="1200" dirty="0" smtClean="0"/>
              <a:t>, 2009)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175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Future Applications – Education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Conduct science experiments safely </a:t>
            </a:r>
            <a:r>
              <a:rPr lang="en-US" dirty="0"/>
              <a:t>(Briggs, 1996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Study galaxies through travel</a:t>
            </a:r>
          </a:p>
          <a:p>
            <a:endParaRPr lang="en-US" dirty="0" smtClean="0"/>
          </a:p>
          <a:p>
            <a:r>
              <a:rPr lang="en-US" dirty="0" smtClean="0"/>
              <a:t>Interaction with fictional characters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31326"/>
            <a:ext cx="4038600" cy="2382774"/>
          </a:xfrm>
        </p:spPr>
      </p:pic>
      <p:sp>
        <p:nvSpPr>
          <p:cNvPr id="4" name="TextBox 3"/>
          <p:cNvSpPr txBox="1"/>
          <p:nvPr/>
        </p:nvSpPr>
        <p:spPr>
          <a:xfrm>
            <a:off x="6934200" y="5181600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Rivero</a:t>
            </a:r>
            <a:r>
              <a:rPr lang="en-US" sz="1200" dirty="0" smtClean="0"/>
              <a:t>, 2012)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56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History and Evolution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3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Future Applications – Medicine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Less dangerous </a:t>
            </a:r>
            <a:r>
              <a:rPr lang="en-US" dirty="0"/>
              <a:t>(Briggs, 1996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Virtual human body dissection</a:t>
            </a:r>
          </a:p>
          <a:p>
            <a:pPr lvl="1"/>
            <a:r>
              <a:rPr lang="en-US" dirty="0" smtClean="0"/>
              <a:t>Procedural testing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Disease simulation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72183"/>
            <a:ext cx="4038600" cy="2901060"/>
          </a:xfrm>
        </p:spPr>
      </p:pic>
      <p:sp>
        <p:nvSpPr>
          <p:cNvPr id="9" name="TextBox 8"/>
          <p:cNvSpPr txBox="1"/>
          <p:nvPr/>
        </p:nvSpPr>
        <p:spPr>
          <a:xfrm>
            <a:off x="6858000" y="5410200"/>
            <a:ext cx="1814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Darma</a:t>
            </a:r>
            <a:r>
              <a:rPr lang="en-US" sz="1200" dirty="0" smtClean="0"/>
              <a:t>, 2012)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074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Future Application – Military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Simulation practice </a:t>
            </a:r>
            <a:r>
              <a:rPr lang="en-US" dirty="0"/>
              <a:t>(Briggs, 1996)</a:t>
            </a:r>
            <a:endParaRPr lang="en-US" dirty="0" smtClean="0"/>
          </a:p>
          <a:p>
            <a:pPr lvl="1"/>
            <a:r>
              <a:rPr lang="en-US" dirty="0" smtClean="0"/>
              <a:t>War scenarios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Conflict resolution</a:t>
            </a:r>
          </a:p>
          <a:p>
            <a:pPr lvl="1"/>
            <a:r>
              <a:rPr lang="en-US" dirty="0" smtClean="0"/>
              <a:t>Make decisions and see outcome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35" y="2432115"/>
            <a:ext cx="4008329" cy="2981195"/>
          </a:xfrm>
        </p:spPr>
      </p:pic>
      <p:sp>
        <p:nvSpPr>
          <p:cNvPr id="6" name="TextBox 5"/>
          <p:cNvSpPr txBox="1"/>
          <p:nvPr/>
        </p:nvSpPr>
        <p:spPr>
          <a:xfrm>
            <a:off x="6324600" y="5486400"/>
            <a:ext cx="2367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(Military training, </a:t>
            </a:r>
            <a:r>
              <a:rPr lang="en-US" sz="1200" dirty="0" err="1" smtClean="0"/>
              <a:t>n.d.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59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Artificial Life – Constraints 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>
              <a:buClr>
                <a:schemeClr val="accent1"/>
              </a:buClr>
            </a:pPr>
            <a:r>
              <a:rPr lang="en-US" sz="2800" dirty="0" smtClean="0"/>
              <a:t>More natural world to user </a:t>
            </a:r>
            <a:r>
              <a:rPr lang="en-US" sz="2800" dirty="0"/>
              <a:t>(Luck, &amp; Aylett, 2000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High frame rates – realism</a:t>
            </a:r>
          </a:p>
          <a:p>
            <a:r>
              <a:rPr lang="en-US" sz="2800" dirty="0" smtClean="0"/>
              <a:t>Polygon </a:t>
            </a:r>
            <a:r>
              <a:rPr lang="en-US" sz="2800" dirty="0" smtClean="0"/>
              <a:t>count must                               decrease</a:t>
            </a:r>
          </a:p>
          <a:p>
            <a:r>
              <a:rPr lang="en-US" sz="2800" dirty="0" smtClean="0"/>
              <a:t>Virtual </a:t>
            </a:r>
            <a:r>
              <a:rPr lang="en-US" sz="2800" dirty="0" smtClean="0"/>
              <a:t>environment toolkits </a:t>
            </a:r>
            <a:r>
              <a:rPr lang="en-US" sz="2800" dirty="0" smtClean="0"/>
              <a:t>incapable of real </a:t>
            </a:r>
            <a:r>
              <a:rPr lang="en-US" sz="2800" dirty="0" smtClean="0"/>
              <a:t>physics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35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Life - Constraints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6477000"/>
            <a:ext cx="265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Schmalstieg</a:t>
            </a:r>
            <a:r>
              <a:rPr lang="en-US" sz="1200" dirty="0" smtClean="0"/>
              <a:t>, et al., 2007)</a:t>
            </a:r>
            <a:endParaRPr lang="en-US" sz="12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Scene graph traversal is </a:t>
            </a:r>
            <a:r>
              <a:rPr lang="en-US" dirty="0" smtClean="0"/>
              <a:t>slow</a:t>
            </a:r>
            <a:endParaRPr lang="en-US" dirty="0"/>
          </a:p>
        </p:txBody>
      </p:sp>
      <p:pic>
        <p:nvPicPr>
          <p:cNvPr id="11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46" y="1623746"/>
            <a:ext cx="4551377" cy="4853254"/>
          </a:xfrm>
        </p:spPr>
      </p:pic>
    </p:spTree>
    <p:extLst>
      <p:ext uri="{BB962C8B-B14F-4D97-AF65-F5344CB8AC3E}">
        <p14:creationId xmlns:p14="http://schemas.microsoft.com/office/powerpoint/2010/main" val="425245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Artificial Life – Autonomous Agents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 dynamic roles </a:t>
            </a:r>
            <a:r>
              <a:rPr lang="en-US" dirty="0"/>
              <a:t>(Luck, et al., 2000)</a:t>
            </a:r>
            <a:endParaRPr lang="en-US" dirty="0" smtClean="0"/>
          </a:p>
          <a:p>
            <a:pPr lvl="1"/>
            <a:r>
              <a:rPr lang="en-US" dirty="0" smtClean="0"/>
              <a:t>Envision human everyday life</a:t>
            </a:r>
          </a:p>
          <a:p>
            <a:r>
              <a:rPr lang="en-US" dirty="0" smtClean="0"/>
              <a:t>React to the environment</a:t>
            </a:r>
          </a:p>
          <a:p>
            <a:r>
              <a:rPr lang="en-US" dirty="0" smtClean="0"/>
              <a:t>Virtual sensors to learn from actions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51801"/>
            <a:ext cx="4038600" cy="2541823"/>
          </a:xfrm>
        </p:spPr>
      </p:pic>
      <p:sp>
        <p:nvSpPr>
          <p:cNvPr id="5" name="TextBox 4"/>
          <p:cNvSpPr txBox="1"/>
          <p:nvPr/>
        </p:nvSpPr>
        <p:spPr>
          <a:xfrm>
            <a:off x="6400800" y="5257799"/>
            <a:ext cx="2331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(Atkinson, et al., </a:t>
            </a:r>
            <a:r>
              <a:rPr lang="en-US" sz="1200" dirty="0" err="1" smtClean="0"/>
              <a:t>n.d.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475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Human Mind Uploading – Human Continuation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Cyborgs will be a reality </a:t>
            </a:r>
            <a:r>
              <a:rPr lang="en-US" dirty="0"/>
              <a:t>(</a:t>
            </a:r>
            <a:r>
              <a:rPr lang="en-US" dirty="0" err="1"/>
              <a:t>Botz</a:t>
            </a:r>
            <a:r>
              <a:rPr lang="en-US" dirty="0"/>
              <a:t>-Bornstein, 2012)</a:t>
            </a:r>
            <a:endParaRPr lang="en-US" dirty="0" smtClean="0"/>
          </a:p>
          <a:p>
            <a:pPr lvl="1"/>
            <a:r>
              <a:rPr lang="en-US" dirty="0" smtClean="0"/>
              <a:t>Replace brain location with machine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Eternal life</a:t>
            </a:r>
          </a:p>
          <a:p>
            <a:pPr lvl="2"/>
            <a:r>
              <a:rPr lang="en-US" dirty="0" smtClean="0"/>
              <a:t>No needs</a:t>
            </a:r>
          </a:p>
          <a:p>
            <a:pPr lvl="1"/>
            <a:r>
              <a:rPr lang="en-US" dirty="0" smtClean="0"/>
              <a:t>Emotionless unless                        programmed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21591"/>
            <a:ext cx="4038600" cy="2202244"/>
          </a:xfrm>
        </p:spPr>
      </p:pic>
      <p:sp>
        <p:nvSpPr>
          <p:cNvPr id="5" name="TextBox 4"/>
          <p:cNvSpPr txBox="1"/>
          <p:nvPr/>
        </p:nvSpPr>
        <p:spPr>
          <a:xfrm>
            <a:off x="7010400" y="5119816"/>
            <a:ext cx="1680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Posel</a:t>
            </a:r>
            <a:r>
              <a:rPr lang="en-US" sz="1200" dirty="0" smtClean="0"/>
              <a:t>, 2012)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74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Human Mind Uploading – Live in the Virtual World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 smtClean="0"/>
              <a:t>Live virtually </a:t>
            </a:r>
            <a:r>
              <a:rPr lang="en-US" dirty="0"/>
              <a:t>(</a:t>
            </a:r>
            <a:r>
              <a:rPr lang="en-US" dirty="0" err="1"/>
              <a:t>Bhojane</a:t>
            </a:r>
            <a:r>
              <a:rPr lang="en-US" dirty="0"/>
              <a:t>, 2012)</a:t>
            </a:r>
            <a:endParaRPr lang="en-US" sz="2800" dirty="0" smtClean="0"/>
          </a:p>
          <a:p>
            <a:pPr lvl="1"/>
            <a:r>
              <a:rPr lang="en-US" sz="2800" dirty="0" smtClean="0"/>
              <a:t>Scan mind,</a:t>
            </a:r>
            <a:r>
              <a:rPr lang="en-US" sz="2800" dirty="0"/>
              <a:t> </a:t>
            </a:r>
            <a:r>
              <a:rPr lang="en-US" sz="2800" dirty="0" smtClean="0"/>
              <a:t>upload, 3D model</a:t>
            </a:r>
          </a:p>
          <a:p>
            <a:pPr lvl="1"/>
            <a:r>
              <a:rPr lang="en-US" sz="2800" dirty="0" smtClean="0"/>
              <a:t>Ageless</a:t>
            </a:r>
          </a:p>
          <a:p>
            <a:r>
              <a:rPr lang="en-US" sz="2800" dirty="0" smtClean="0"/>
              <a:t>Limitations</a:t>
            </a:r>
          </a:p>
          <a:p>
            <a:pPr lvl="1"/>
            <a:r>
              <a:rPr lang="en-US" sz="2800" dirty="0" smtClean="0"/>
              <a:t>Developer dictated</a:t>
            </a:r>
          </a:p>
          <a:p>
            <a:pPr lvl="2"/>
            <a:r>
              <a:rPr lang="en-US" sz="2800" dirty="0" smtClean="0"/>
              <a:t>Physics</a:t>
            </a:r>
          </a:p>
          <a:p>
            <a:pPr lvl="2"/>
            <a:r>
              <a:rPr lang="en-US" sz="2800" dirty="0" smtClean="0"/>
              <a:t>Life/death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75535"/>
            <a:ext cx="4038600" cy="2694356"/>
          </a:xfrm>
        </p:spPr>
      </p:pic>
      <p:sp>
        <p:nvSpPr>
          <p:cNvPr id="7" name="TextBox 6"/>
          <p:cNvSpPr txBox="1"/>
          <p:nvPr/>
        </p:nvSpPr>
        <p:spPr>
          <a:xfrm>
            <a:off x="7010400" y="5334000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Niiler</a:t>
            </a:r>
            <a:r>
              <a:rPr lang="en-US" sz="1200" dirty="0" smtClean="0"/>
              <a:t>, 2013)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66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Conclusion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reality brings forth many new possibilities that were never available before, especially in major fields that require simulated environments.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/>
              <a:t>A dark view into the future of game addiction. (November 2, 2006). </a:t>
            </a:r>
            <a:r>
              <a:rPr lang="en-US" sz="1600" i="1" dirty="0"/>
              <a:t>MAVAV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www.mavav.org/2006/11/02/a_dark_view_into_the_future_of_ga	</a:t>
            </a:r>
            <a:r>
              <a:rPr lang="en-US" sz="1600" dirty="0" err="1" smtClean="0"/>
              <a:t>me_addiction.php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Amidi</a:t>
            </a:r>
            <a:r>
              <a:rPr lang="en-US" sz="1600" dirty="0"/>
              <a:t>, A (2008, Aug 19) Revisiting the uncanny valley. </a:t>
            </a:r>
            <a:r>
              <a:rPr lang="en-US" sz="1600" i="1" dirty="0"/>
              <a:t>Cartoon Brew</a:t>
            </a:r>
            <a:r>
              <a:rPr lang="en-US" sz="1600" dirty="0"/>
              <a:t>. Retrieved </a:t>
            </a:r>
            <a:r>
              <a:rPr lang="en-US" sz="1600" dirty="0" smtClean="0"/>
              <a:t>	from </a:t>
            </a:r>
            <a:r>
              <a:rPr lang="en-US" sz="1600" dirty="0"/>
              <a:t>http://</a:t>
            </a:r>
            <a:r>
              <a:rPr lang="en-US" sz="1600" dirty="0" smtClean="0"/>
              <a:t>www.cartoonbrew.com/cgi/revisiting-the-uncanny-valley-	6551.html  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Aron</a:t>
            </a:r>
            <a:r>
              <a:rPr lang="en-US" sz="1600" dirty="0"/>
              <a:t>, J. (2012). Brain training for stroke recovery. </a:t>
            </a:r>
            <a:r>
              <a:rPr lang="en-US" sz="1600" i="1" dirty="0"/>
              <a:t>New Scientist</a:t>
            </a:r>
            <a:r>
              <a:rPr lang="en-US" sz="1600" dirty="0"/>
              <a:t>, </a:t>
            </a:r>
            <a:r>
              <a:rPr lang="en-US" sz="1600" i="1" dirty="0"/>
              <a:t>214</a:t>
            </a:r>
            <a:r>
              <a:rPr lang="en-US" sz="1600" dirty="0"/>
              <a:t>(2863), 17.</a:t>
            </a:r>
          </a:p>
          <a:p>
            <a:pPr marL="114300" indent="0">
              <a:buNone/>
            </a:pPr>
            <a:r>
              <a:rPr lang="en-US" sz="1600" dirty="0"/>
              <a:t>Atkinson, D., Clark, M., &amp; Venable, B. (</a:t>
            </a:r>
            <a:r>
              <a:rPr lang="en-US" sz="1600" dirty="0" err="1"/>
              <a:t>n.d.</a:t>
            </a:r>
            <a:r>
              <a:rPr lang="en-US" sz="1600" dirty="0"/>
              <a:t>).  Autonomous agents lab. </a:t>
            </a:r>
            <a:r>
              <a:rPr lang="en-US" sz="1600" i="1" dirty="0"/>
              <a:t>Florida </a:t>
            </a:r>
            <a:r>
              <a:rPr lang="en-US" sz="1600" i="1" dirty="0" smtClean="0"/>
              <a:t>	Institute </a:t>
            </a:r>
            <a:r>
              <a:rPr lang="en-US" sz="1600" i="1" dirty="0"/>
              <a:t>for Human &amp; Machine Cognition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://www.ihmc.us/groups/datkinson/wiki/107cd/</a:t>
            </a:r>
          </a:p>
          <a:p>
            <a:pPr marL="114300" indent="0">
              <a:buNone/>
            </a:pPr>
            <a:r>
              <a:rPr lang="en-US" sz="1600" dirty="0" err="1"/>
              <a:t>Bailenson</a:t>
            </a:r>
            <a:r>
              <a:rPr lang="en-US" sz="1600" dirty="0"/>
              <a:t>, J, </a:t>
            </a:r>
            <a:r>
              <a:rPr lang="en-US" sz="1600" dirty="0" err="1"/>
              <a:t>Kayur</a:t>
            </a:r>
            <a:r>
              <a:rPr lang="en-US" sz="1600" dirty="0"/>
              <a:t>, P, Nelson, A, </a:t>
            </a:r>
            <a:r>
              <a:rPr lang="en-US" sz="1600" dirty="0" err="1"/>
              <a:t>Bajsky</a:t>
            </a:r>
            <a:r>
              <a:rPr lang="en-US" sz="1600" dirty="0"/>
              <a:t>, R, Jung, S, </a:t>
            </a:r>
            <a:r>
              <a:rPr lang="en-US" sz="1600" dirty="0" err="1"/>
              <a:t>Kurillo</a:t>
            </a:r>
            <a:r>
              <a:rPr lang="en-US" sz="1600" dirty="0"/>
              <a:t>, G (</a:t>
            </a:r>
            <a:r>
              <a:rPr lang="en-US" sz="1600" dirty="0" err="1"/>
              <a:t>n.d.</a:t>
            </a:r>
            <a:r>
              <a:rPr lang="en-US" sz="1600" dirty="0"/>
              <a:t>) The effect of </a:t>
            </a:r>
            <a:r>
              <a:rPr lang="en-US" sz="1600" dirty="0" smtClean="0"/>
              <a:t>	interactivity </a:t>
            </a:r>
            <a:r>
              <a:rPr lang="en-US" sz="1600" dirty="0"/>
              <a:t>on learning physical actions in virtual reality. </a:t>
            </a:r>
            <a:r>
              <a:rPr lang="en-US" sz="1600" i="1" dirty="0"/>
              <a:t>Media </a:t>
            </a:r>
            <a:r>
              <a:rPr lang="en-US" sz="1600" i="1" dirty="0" smtClean="0"/>
              <a:t>	Psychology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://vhil.stanford.edu/pubs/2008/bailenson-mp-interactivity.pdf</a:t>
            </a:r>
          </a:p>
          <a:p>
            <a:pPr marL="114300" indent="0">
              <a:buNone/>
            </a:pPr>
            <a:r>
              <a:rPr lang="en-US" sz="1600" dirty="0" err="1"/>
              <a:t>Battlezone</a:t>
            </a:r>
            <a:r>
              <a:rPr lang="en-US" sz="1600" dirty="0"/>
              <a:t>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/>
              <a:t>International Arcade Museum.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://www.arcade-museum.com/game_detail.php?game_id=7059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9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 err="1"/>
              <a:t>Beciri</a:t>
            </a:r>
            <a:r>
              <a:rPr lang="en-US" sz="1600" dirty="0"/>
              <a:t>, D. (2012, July 3). Virtual development and training - Platform for </a:t>
            </a:r>
            <a:r>
              <a:rPr lang="en-US" sz="1600" dirty="0" smtClean="0"/>
              <a:t>	production </a:t>
            </a:r>
            <a:r>
              <a:rPr lang="en-US" sz="1600" dirty="0"/>
              <a:t>facilities. </a:t>
            </a:r>
            <a:r>
              <a:rPr lang="en-US" sz="1600" i="1" dirty="0" err="1"/>
              <a:t>Robaid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www.robaid.com/tech/virtual-development-and-training-	platform-for-production-facilities.htm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Bhojane</a:t>
            </a:r>
            <a:r>
              <a:rPr lang="en-US" sz="1600" dirty="0"/>
              <a:t>, S. S. (2012). Computer research on human mind uploading in fiction. </a:t>
            </a:r>
            <a:r>
              <a:rPr lang="en-US" sz="1600" dirty="0" smtClean="0"/>
              <a:t>	</a:t>
            </a:r>
            <a:r>
              <a:rPr lang="en-US" sz="1600" i="1" dirty="0" smtClean="0"/>
              <a:t>Golden </a:t>
            </a:r>
            <a:r>
              <a:rPr lang="en-US" sz="1600" i="1" dirty="0"/>
              <a:t>Research Thoughts. 1</a:t>
            </a:r>
            <a:r>
              <a:rPr lang="en-US" sz="1600" dirty="0"/>
              <a:t> (7), p. 1-3. Retrieved from Academic </a:t>
            </a:r>
            <a:r>
              <a:rPr lang="en-US" sz="1600" dirty="0" smtClean="0"/>
              <a:t>	Search </a:t>
            </a:r>
            <a:r>
              <a:rPr lang="en-US" sz="1600" dirty="0"/>
              <a:t>Complete.</a:t>
            </a:r>
          </a:p>
          <a:p>
            <a:pPr marL="114300" indent="0">
              <a:buNone/>
            </a:pPr>
            <a:r>
              <a:rPr lang="en-US" sz="1600" dirty="0" err="1"/>
              <a:t>Bilawchuk</a:t>
            </a:r>
            <a:r>
              <a:rPr lang="en-US" sz="1600" dirty="0"/>
              <a:t>, A. (</a:t>
            </a:r>
            <a:r>
              <a:rPr lang="en-US" sz="1600" dirty="0" err="1"/>
              <a:t>n.d.</a:t>
            </a:r>
            <a:r>
              <a:rPr lang="en-US" sz="1600" dirty="0"/>
              <a:t>) Where did VR come from? </a:t>
            </a:r>
            <a:r>
              <a:rPr lang="en-US" sz="1600" i="1" dirty="0"/>
              <a:t>Virtual Reality.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://www.bilawchuk.com/mark/history.html</a:t>
            </a:r>
          </a:p>
          <a:p>
            <a:pPr marL="114300" indent="0">
              <a:buNone/>
            </a:pPr>
            <a:r>
              <a:rPr lang="en-US" sz="1600" dirty="0" err="1"/>
              <a:t>Bley</a:t>
            </a:r>
            <a:r>
              <a:rPr lang="en-US" sz="1600" dirty="0"/>
              <a:t>, F. (1999). Virtual reality technology. </a:t>
            </a:r>
            <a:r>
              <a:rPr lang="en-US" sz="1600" i="1" dirty="0" err="1"/>
              <a:t>Fbley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://www.fbley.de/index.htm</a:t>
            </a:r>
          </a:p>
          <a:p>
            <a:pPr marL="114300" indent="0">
              <a:buNone/>
            </a:pPr>
            <a:r>
              <a:rPr lang="en-US" sz="1600" dirty="0" err="1"/>
              <a:t>Botz</a:t>
            </a:r>
            <a:r>
              <a:rPr lang="en-US" sz="1600" dirty="0"/>
              <a:t>-Bornstein, T. (2012). Critical </a:t>
            </a:r>
            <a:r>
              <a:rPr lang="en-US" sz="1600" dirty="0" err="1"/>
              <a:t>posthumanism</a:t>
            </a:r>
            <a:r>
              <a:rPr lang="en-US" sz="1600" dirty="0"/>
              <a:t>. </a:t>
            </a:r>
            <a:r>
              <a:rPr lang="en-US" sz="1600" i="1" dirty="0" err="1"/>
              <a:t>Pensamiento</a:t>
            </a:r>
            <a:r>
              <a:rPr lang="en-US" sz="1600" i="1" dirty="0"/>
              <a:t> Y </a:t>
            </a:r>
            <a:r>
              <a:rPr lang="en-US" sz="1600" i="1" dirty="0" err="1"/>
              <a:t>Cultura</a:t>
            </a:r>
            <a:r>
              <a:rPr lang="en-US" sz="1600" dirty="0"/>
              <a:t>. 15 (1), </a:t>
            </a:r>
            <a:r>
              <a:rPr lang="en-US" sz="1600" dirty="0" smtClean="0"/>
              <a:t>	pp</a:t>
            </a:r>
            <a:r>
              <a:rPr lang="en-US" sz="1600" dirty="0"/>
              <a:t>. 20-30. Retrieved from Academic Search Complete.</a:t>
            </a:r>
          </a:p>
          <a:p>
            <a:pPr marL="114300" indent="0">
              <a:buNone/>
            </a:pPr>
            <a:r>
              <a:rPr lang="en-US" sz="1600" dirty="0"/>
              <a:t>Briggs, J. C. (1996). The promise of virtual reality. </a:t>
            </a:r>
            <a:r>
              <a:rPr lang="en-US" sz="1600" i="1" dirty="0"/>
              <a:t>Futurist. 30</a:t>
            </a:r>
            <a:r>
              <a:rPr lang="en-US" sz="1600" dirty="0"/>
              <a:t> (5), p. 13. Retrieved </a:t>
            </a:r>
            <a:r>
              <a:rPr lang="en-US" sz="1600" dirty="0" smtClean="0"/>
              <a:t>	from </a:t>
            </a:r>
            <a:r>
              <a:rPr lang="en-US" sz="1600" dirty="0" err="1"/>
              <a:t>MasterFILE</a:t>
            </a:r>
            <a:r>
              <a:rPr lang="en-US" sz="1600" dirty="0"/>
              <a:t> Premier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12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Early History &amp; 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Dates back to the </a:t>
            </a:r>
            <a:r>
              <a:rPr lang="en-US" dirty="0" smtClean="0"/>
              <a:t>1920s (“</a:t>
            </a:r>
            <a:r>
              <a:rPr lang="en-US" dirty="0"/>
              <a:t>Who Invented VR?” 2009)</a:t>
            </a:r>
          </a:p>
          <a:p>
            <a:endParaRPr lang="en-US" dirty="0" smtClean="0"/>
          </a:p>
          <a:p>
            <a:r>
              <a:rPr lang="en-US" dirty="0" smtClean="0"/>
              <a:t>Started </a:t>
            </a:r>
            <a:r>
              <a:rPr lang="en-US" dirty="0"/>
              <a:t>as </a:t>
            </a:r>
            <a:r>
              <a:rPr lang="en-US" dirty="0" smtClean="0"/>
              <a:t>vehicle simulation</a:t>
            </a:r>
          </a:p>
          <a:p>
            <a:pPr lvl="1"/>
            <a:r>
              <a:rPr lang="en-US" sz="2800" dirty="0" smtClean="0"/>
              <a:t>Extremely primitive</a:t>
            </a:r>
          </a:p>
          <a:p>
            <a:pPr lvl="1"/>
            <a:r>
              <a:rPr lang="en-US" sz="2800" dirty="0" smtClean="0"/>
              <a:t>Basic </a:t>
            </a:r>
            <a:r>
              <a:rPr lang="en-US" sz="2800" dirty="0"/>
              <a:t>Shapes</a:t>
            </a:r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16" y="2438399"/>
            <a:ext cx="3922184" cy="2941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53200" y="5479705"/>
            <a:ext cx="20361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/>
              <a:t>Image: (</a:t>
            </a:r>
            <a:r>
              <a:rPr lang="en-US" sz="1200" dirty="0" err="1" smtClean="0"/>
              <a:t>Battlezone</a:t>
            </a:r>
            <a:r>
              <a:rPr lang="en-US" sz="1200" dirty="0"/>
              <a:t>, </a:t>
            </a:r>
            <a:r>
              <a:rPr lang="en-US" sz="1200" dirty="0" err="1"/>
              <a:t>n.d</a:t>
            </a:r>
            <a:r>
              <a:rPr lang="en-US" sz="1200" dirty="0" err="1" smtClean="0"/>
              <a:t>.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150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/>
              <a:t>Bugged Out: Augmented reality insects help beat phobia.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 err="1"/>
              <a:t>Gajitz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</a:t>
            </a:r>
            <a:r>
              <a:rPr lang="en-US" sz="1600" dirty="0" smtClean="0"/>
              <a:t>gajitz.com/bugged-out-augmented-reality-	insects-help-beat-phobia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err="1"/>
              <a:t>Darma</a:t>
            </a:r>
            <a:r>
              <a:rPr lang="en-US" sz="1600" dirty="0"/>
              <a:t>, S. (2012, January 13). Medical students to wear 3D glasses for </a:t>
            </a:r>
            <a:r>
              <a:rPr lang="en-US" sz="1600" dirty="0" smtClean="0"/>
              <a:t>	anatomy </a:t>
            </a:r>
            <a:r>
              <a:rPr lang="en-US" sz="1600" dirty="0"/>
              <a:t>class? </a:t>
            </a:r>
            <a:r>
              <a:rPr lang="en-US" sz="1600" i="1" dirty="0" err="1"/>
              <a:t>MedGadget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www.medgadget.com/2012/01/medical-students-to-wear-	3d-glasses-for-anatomy-class.html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Ebersole</a:t>
            </a:r>
            <a:r>
              <a:rPr lang="en-US" sz="1600" dirty="0"/>
              <a:t>, S. (1997). A brief history of virtual reality and its social </a:t>
            </a:r>
            <a:r>
              <a:rPr lang="en-US" sz="1600" dirty="0" smtClean="0"/>
              <a:t>	applications</a:t>
            </a:r>
            <a:r>
              <a:rPr lang="en-US" sz="1600" dirty="0"/>
              <a:t>. </a:t>
            </a:r>
            <a:r>
              <a:rPr lang="en-US" sz="1600" dirty="0" smtClean="0"/>
              <a:t>	</a:t>
            </a:r>
            <a:r>
              <a:rPr lang="en-US" sz="1600" i="1" dirty="0" smtClean="0"/>
              <a:t>University </a:t>
            </a:r>
            <a:r>
              <a:rPr lang="en-US" sz="1600" i="1" dirty="0"/>
              <a:t>of Southern Colorado.</a:t>
            </a:r>
            <a:r>
              <a:rPr lang="en-US" sz="1600" dirty="0"/>
              <a:t> Retrieved from </a:t>
            </a: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smtClean="0"/>
              <a:t>faculty.colostate-	pueblo.edu/</a:t>
            </a:r>
            <a:r>
              <a:rPr lang="en-US" sz="1600" dirty="0" err="1" smtClean="0"/>
              <a:t>samuel.ebersole</a:t>
            </a:r>
            <a:r>
              <a:rPr lang="en-US" sz="1600" dirty="0" smtClean="0"/>
              <a:t>/336/</a:t>
            </a:r>
            <a:r>
              <a:rPr lang="en-US" sz="1600" dirty="0" err="1" smtClean="0"/>
              <a:t>eim</a:t>
            </a:r>
            <a:r>
              <a:rPr lang="en-US" sz="1600" dirty="0" smtClean="0"/>
              <a:t>/papers/vrhist.html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Elsevier Health Sciences (2011, July 12). Parkinson's disease patients may </a:t>
            </a:r>
            <a:r>
              <a:rPr lang="en-US" sz="1600" dirty="0" smtClean="0"/>
              <a:t>benefit 	from </a:t>
            </a:r>
            <a:r>
              <a:rPr lang="en-US" sz="1600" dirty="0"/>
              <a:t>virtual-reality-based therapies. </a:t>
            </a:r>
            <a:r>
              <a:rPr lang="en-US" sz="1600" dirty="0" err="1"/>
              <a:t>ScienceDaily</a:t>
            </a:r>
            <a:r>
              <a:rPr lang="en-US" sz="1600" dirty="0"/>
              <a:t>. Retrieved </a:t>
            </a:r>
            <a:r>
              <a:rPr lang="en-US" sz="1600" dirty="0" smtClean="0"/>
              <a:t>from 	http</a:t>
            </a:r>
            <a:r>
              <a:rPr lang="en-US" sz="1600" dirty="0"/>
              <a:t>://www.sciencedaily.com</a:t>
            </a:r>
            <a:r>
              <a:rPr lang="en-US" sz="1600" dirty="0" smtClean="0"/>
              <a:t>­/</a:t>
            </a:r>
            <a:r>
              <a:rPr lang="en-US" sz="1600" dirty="0"/>
              <a:t>releases/2011/07/110711104928.htm</a:t>
            </a:r>
          </a:p>
          <a:p>
            <a:pPr marL="114300" indent="0">
              <a:buNone/>
            </a:pPr>
            <a:r>
              <a:rPr lang="en-US" sz="1600" dirty="0"/>
              <a:t>Ethical issues for the use of virtual reality in the psychological science. </a:t>
            </a:r>
            <a:r>
              <a:rPr lang="en-US" sz="1600" dirty="0" smtClean="0"/>
              <a:t>(</a:t>
            </a:r>
            <a:r>
              <a:rPr lang="en-US" sz="1600" dirty="0"/>
              <a:t>2013). </a:t>
            </a:r>
            <a:r>
              <a:rPr lang="en-US" sz="1600" dirty="0" smtClean="0"/>
              <a:t>	</a:t>
            </a:r>
            <a:r>
              <a:rPr lang="en-US" sz="1600" i="1" dirty="0" smtClean="0"/>
              <a:t>Ethical </a:t>
            </a:r>
            <a:r>
              <a:rPr lang="en-US" sz="1600" i="1" dirty="0"/>
              <a:t>Issues of VR.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www.virtuallybetter.com/af/documents/VR_Ethics_Chapter.p	</a:t>
            </a:r>
            <a:r>
              <a:rPr lang="en-US" sz="1600" dirty="0" err="1" smtClean="0"/>
              <a:t>df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54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dirty="0" err="1"/>
              <a:t>Ferragallo</a:t>
            </a:r>
            <a:r>
              <a:rPr lang="en-US" sz="1600" dirty="0"/>
              <a:t>, R. (</a:t>
            </a:r>
            <a:r>
              <a:rPr lang="en-US" sz="1600" dirty="0" err="1"/>
              <a:t>n.d.</a:t>
            </a:r>
            <a:r>
              <a:rPr lang="en-US" sz="1600" dirty="0"/>
              <a:t>). The </a:t>
            </a:r>
            <a:r>
              <a:rPr lang="en-US" sz="1600" dirty="0" err="1"/>
              <a:t>Sensorama</a:t>
            </a:r>
            <a:r>
              <a:rPr lang="en-US" sz="1600" dirty="0"/>
              <a:t>. </a:t>
            </a:r>
            <a:r>
              <a:rPr lang="en-US" sz="1600" i="1" dirty="0" err="1"/>
              <a:t>Ferragallo</a:t>
            </a:r>
            <a:r>
              <a:rPr lang="en-US" sz="1600" i="1" dirty="0"/>
              <a:t> 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://www.ferragallo.com/sensorama.html</a:t>
            </a:r>
          </a:p>
          <a:p>
            <a:pPr marL="114300" indent="0">
              <a:buNone/>
            </a:pPr>
            <a:r>
              <a:rPr lang="en-US" sz="1600" dirty="0"/>
              <a:t>Forget the red pill. (March 26, 2012). </a:t>
            </a:r>
            <a:r>
              <a:rPr lang="en-US" sz="1600" i="1" dirty="0"/>
              <a:t>Could this happen.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://couldthishappen.com/?p=373</a:t>
            </a:r>
          </a:p>
          <a:p>
            <a:pPr marL="114300" indent="0">
              <a:buNone/>
            </a:pPr>
            <a:r>
              <a:rPr lang="en-US" sz="1600" dirty="0"/>
              <a:t>FRASCA True-flight flight training device. (2008, Nov 17). </a:t>
            </a:r>
            <a:r>
              <a:rPr lang="en-US" sz="1600" i="1" dirty="0"/>
              <a:t>Gateway Technical </a:t>
            </a:r>
            <a:r>
              <a:rPr lang="en-US" sz="1600" i="1" dirty="0" smtClean="0"/>
              <a:t>	College</a:t>
            </a:r>
            <a:r>
              <a:rPr lang="en-US" sz="1600" i="1" dirty="0"/>
              <a:t>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://mainweb.gtc.edu/InterDev/page.asp?q=691&amp;pid=10-402-1</a:t>
            </a:r>
          </a:p>
          <a:p>
            <a:pPr marL="114300" indent="0">
              <a:buNone/>
            </a:pPr>
            <a:r>
              <a:rPr lang="en-US" sz="1600" dirty="0" err="1"/>
              <a:t>Goertzel</a:t>
            </a:r>
            <a:r>
              <a:rPr lang="en-US" sz="1600" dirty="0"/>
              <a:t>, B. (2007). Human-level artificial general intelligence and the </a:t>
            </a:r>
            <a:r>
              <a:rPr lang="en-US" sz="1600" dirty="0" smtClean="0"/>
              <a:t>	possibility </a:t>
            </a:r>
            <a:r>
              <a:rPr lang="en-US" sz="1600" dirty="0"/>
              <a:t>of a technological singularity: A reaction to Ray Kurzweil’s </a:t>
            </a:r>
            <a:r>
              <a:rPr lang="en-US" sz="1600" i="1" dirty="0"/>
              <a:t>The </a:t>
            </a:r>
            <a:r>
              <a:rPr lang="en-US" sz="1600" i="1" dirty="0" smtClean="0"/>
              <a:t>	Singularity </a:t>
            </a:r>
            <a:r>
              <a:rPr lang="en-US" sz="1600" i="1" dirty="0"/>
              <a:t>Is Near</a:t>
            </a:r>
            <a:r>
              <a:rPr lang="en-US" sz="1600" dirty="0"/>
              <a:t>, and McDermott’s critique of Kurzweil. </a:t>
            </a:r>
            <a:r>
              <a:rPr lang="en-US" sz="1600" i="1" dirty="0" err="1"/>
              <a:t>ScienceDirect</a:t>
            </a:r>
            <a:r>
              <a:rPr lang="en-US" sz="1600" dirty="0"/>
              <a:t>.</a:t>
            </a:r>
            <a:r>
              <a:rPr lang="en-US" sz="1600" i="1" dirty="0"/>
              <a:t> </a:t>
            </a:r>
            <a:r>
              <a:rPr lang="en-US" sz="1600" i="1" dirty="0" smtClean="0"/>
              <a:t>	171</a:t>
            </a:r>
            <a:r>
              <a:rPr lang="en-US" sz="1600" dirty="0" smtClean="0"/>
              <a:t> </a:t>
            </a:r>
            <a:r>
              <a:rPr lang="en-US" sz="1600" dirty="0"/>
              <a:t>(18), pp. 1161-1173.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://www.sciencedirect.com/science/article/pii/S0004370207001464</a:t>
            </a:r>
          </a:p>
          <a:p>
            <a:pPr marL="114300" indent="0">
              <a:buNone/>
            </a:pPr>
            <a:r>
              <a:rPr lang="en-US" sz="1600" dirty="0"/>
              <a:t>Hannah, J. (2007). Use of virtual reality spreading in business world. </a:t>
            </a:r>
            <a:r>
              <a:rPr lang="en-US" sz="1600" i="1" dirty="0"/>
              <a:t>USA Today.</a:t>
            </a:r>
            <a:r>
              <a:rPr lang="en-US" sz="1600" dirty="0"/>
              <a:t> </a:t>
            </a:r>
            <a:r>
              <a:rPr lang="en-US" sz="1600" dirty="0" smtClean="0"/>
              <a:t>	Retrieved </a:t>
            </a:r>
            <a:r>
              <a:rPr lang="en-US" sz="1600" dirty="0"/>
              <a:t>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usatoday30.usatoday.com/tech/news/techinnovations/2007-01-	15-virtual-reality-business_x.htm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75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dirty="0"/>
              <a:t>Hill, V. (2013). 3D Sci-fi library exhibit in </a:t>
            </a:r>
            <a:r>
              <a:rPr lang="en-US" sz="1600" dirty="0" err="1"/>
              <a:t>Inworldz</a:t>
            </a:r>
            <a:r>
              <a:rPr lang="en-US" sz="1600" dirty="0"/>
              <a:t>. </a:t>
            </a:r>
            <a:r>
              <a:rPr lang="en-US" sz="1600" i="1" dirty="0" err="1"/>
              <a:t>Valibrarian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://vhill.edublogs.org/category/virtual-reality/</a:t>
            </a:r>
          </a:p>
          <a:p>
            <a:pPr marL="114300" indent="0">
              <a:buNone/>
            </a:pPr>
            <a:r>
              <a:rPr lang="en-US" sz="1600" dirty="0"/>
              <a:t>How did virtual reality begin? (2009) </a:t>
            </a:r>
            <a:r>
              <a:rPr lang="en-US" sz="1600" i="1" dirty="0"/>
              <a:t>Virtual Reality Blog.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://www.vrs.org.uk/virtual-reality/beginning.html</a:t>
            </a:r>
          </a:p>
          <a:p>
            <a:pPr marL="114300" indent="0">
              <a:buNone/>
            </a:pPr>
            <a:r>
              <a:rPr lang="en-US" sz="1600" dirty="0"/>
              <a:t>HPINNOVATIONS. (2011). </a:t>
            </a:r>
            <a:r>
              <a:rPr lang="en-US" sz="1600" i="1" dirty="0"/>
              <a:t>Hydrocarbon Processing</a:t>
            </a:r>
            <a:r>
              <a:rPr lang="en-US" sz="1600" dirty="0"/>
              <a:t> , </a:t>
            </a:r>
            <a:r>
              <a:rPr lang="en-US" sz="1600" i="1" dirty="0"/>
              <a:t>90</a:t>
            </a:r>
            <a:r>
              <a:rPr lang="en-US" sz="1600" dirty="0"/>
              <a:t>(5), pp. 25-28. Retrieved </a:t>
            </a:r>
            <a:r>
              <a:rPr lang="en-US" sz="1600" dirty="0" smtClean="0"/>
              <a:t>	from </a:t>
            </a:r>
            <a:r>
              <a:rPr lang="en-US" sz="1600" dirty="0"/>
              <a:t>Academic Search Complete.</a:t>
            </a:r>
          </a:p>
          <a:p>
            <a:pPr marL="114300" indent="0">
              <a:buNone/>
            </a:pPr>
            <a:r>
              <a:rPr lang="en-US" sz="1600" dirty="0"/>
              <a:t>Jackson, J. (2013, Aug. 7). Computer game pioneer John </a:t>
            </a:r>
            <a:r>
              <a:rPr lang="en-US" sz="1600" dirty="0" err="1"/>
              <a:t>Carmack</a:t>
            </a:r>
            <a:r>
              <a:rPr lang="en-US" sz="1600" dirty="0"/>
              <a:t> joins virtual </a:t>
            </a:r>
            <a:r>
              <a:rPr lang="en-US" sz="1600" dirty="0" smtClean="0"/>
              <a:t>	reality </a:t>
            </a:r>
            <a:r>
              <a:rPr lang="en-US" sz="1600" dirty="0"/>
              <a:t>startup.  </a:t>
            </a:r>
            <a:r>
              <a:rPr lang="en-US" sz="1600" i="1" dirty="0"/>
              <a:t>Chief Information Officer Magazine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://www.cio.com.au/article/523109/computer_game_pioneer_john</a:t>
            </a:r>
            <a:r>
              <a:rPr lang="en-US" sz="1600" dirty="0" smtClean="0"/>
              <a:t>_	</a:t>
            </a:r>
            <a:r>
              <a:rPr lang="en-US" sz="1600" dirty="0" err="1" smtClean="0"/>
              <a:t>carmack_joins_virtual_reality_startup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err="1"/>
              <a:t>Jardin</a:t>
            </a:r>
            <a:r>
              <a:rPr lang="en-US" sz="1600" dirty="0"/>
              <a:t>, X. (2005, Aug. 19). Virtual reality therapy for combat stress. </a:t>
            </a:r>
            <a:r>
              <a:rPr lang="en-US" sz="1600" i="1" dirty="0"/>
              <a:t>National </a:t>
            </a:r>
            <a:r>
              <a:rPr lang="en-US" sz="1600" i="1" dirty="0" smtClean="0"/>
              <a:t>	Public </a:t>
            </a:r>
            <a:r>
              <a:rPr lang="en-US" sz="1600" i="1" dirty="0"/>
              <a:t>Radio.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://www.npr.org/templates/story/story.php?storyId=4806921</a:t>
            </a:r>
          </a:p>
          <a:p>
            <a:pPr marL="114300" indent="0">
              <a:buNone/>
            </a:pPr>
            <a:r>
              <a:rPr lang="en-US" sz="1600" dirty="0"/>
              <a:t>Luck, M., &amp; Aylett, R. (2000). Applying artificial intelligence to virtual reality: </a:t>
            </a:r>
            <a:r>
              <a:rPr lang="en-US" sz="1600" dirty="0" smtClean="0"/>
              <a:t>	Intelligent </a:t>
            </a:r>
            <a:r>
              <a:rPr lang="en-US" sz="1600" dirty="0"/>
              <a:t>virtual environments. </a:t>
            </a:r>
            <a:r>
              <a:rPr lang="en-US" sz="1600" i="1" dirty="0"/>
              <a:t>Applied Artificial Intelligence. 14 </a:t>
            </a:r>
            <a:r>
              <a:rPr lang="en-US" sz="1600" dirty="0"/>
              <a:t>(1), p. </a:t>
            </a:r>
            <a:r>
              <a:rPr lang="en-US" sz="1600" dirty="0" smtClean="0"/>
              <a:t>3-	32</a:t>
            </a:r>
            <a:r>
              <a:rPr lang="en-US" sz="1600" dirty="0"/>
              <a:t>. doi:10.1080/088395100117142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86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 err="1"/>
              <a:t>McIlvaine</a:t>
            </a:r>
            <a:r>
              <a:rPr lang="en-US" sz="1600" dirty="0"/>
              <a:t>, R. (2011). Virtual-reality games helping with PTSD. </a:t>
            </a:r>
            <a:r>
              <a:rPr lang="en-US" sz="1600" i="1" dirty="0"/>
              <a:t>Soldiers</a:t>
            </a:r>
            <a:r>
              <a:rPr lang="en-US" sz="1600" dirty="0"/>
              <a:t>, </a:t>
            </a:r>
            <a:r>
              <a:rPr lang="en-US" sz="1600" i="1" dirty="0"/>
              <a:t>66</a:t>
            </a:r>
            <a:r>
              <a:rPr lang="en-US" sz="1600" dirty="0"/>
              <a:t>(4), 24. </a:t>
            </a:r>
            <a:r>
              <a:rPr lang="en-US" sz="1600" dirty="0" smtClean="0"/>
              <a:t>	Retrieved </a:t>
            </a:r>
            <a:r>
              <a:rPr lang="en-US" sz="1600" dirty="0"/>
              <a:t>from Academic Search Complete.</a:t>
            </a:r>
          </a:p>
          <a:p>
            <a:pPr marL="114300" indent="0">
              <a:buNone/>
            </a:pPr>
            <a:r>
              <a:rPr lang="en-US" sz="1600" dirty="0"/>
              <a:t>Military training and military readiness: Are you ready for combat challenges? </a:t>
            </a:r>
            <a:r>
              <a:rPr lang="en-US" sz="1600" dirty="0" smtClean="0"/>
              <a:t>	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/>
              <a:t>Military Grade Nutritionals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militarygradenutritionals.com/blog/military-training/military-	training-and-military-readiness-are-you-ready-for-combat-challenges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err="1"/>
              <a:t>Niiler</a:t>
            </a:r>
            <a:r>
              <a:rPr lang="en-US" sz="1600" dirty="0"/>
              <a:t>, E. (2013, May 17). When will the human mind upload to a computer? </a:t>
            </a:r>
            <a:r>
              <a:rPr lang="en-US" sz="1600" i="1" dirty="0"/>
              <a:t>Signs </a:t>
            </a:r>
            <a:r>
              <a:rPr lang="en-US" sz="1600" i="1" dirty="0" smtClean="0"/>
              <a:t>	of </a:t>
            </a:r>
            <a:r>
              <a:rPr lang="en-US" sz="1600" i="1" dirty="0"/>
              <a:t>the Times</a:t>
            </a:r>
            <a:r>
              <a:rPr lang="en-US" sz="1600" dirty="0"/>
              <a:t>. Retrieved from http://</a:t>
            </a:r>
            <a:r>
              <a:rPr lang="en-US" sz="1600" dirty="0" smtClean="0"/>
              <a:t>www.sott.net/article/261922-When-	will-the-human-mind-upload-to-a-computer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Oculus Rift support in Blender game engine. (June 26, 2013). </a:t>
            </a:r>
            <a:r>
              <a:rPr lang="en-US" sz="1600" i="1" dirty="0" err="1"/>
              <a:t>Lubosz's</a:t>
            </a:r>
            <a:r>
              <a:rPr lang="en-US" sz="1600" i="1" dirty="0"/>
              <a:t> Blog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</a:t>
            </a:r>
            <a:r>
              <a:rPr lang="en-US" sz="1600" dirty="0" smtClean="0"/>
              <a:t>lubosz.wordpress.com/2013/06/26/oculus-rift-	support-in-blender-game-engine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smtClean="0"/>
              <a:t>Orland</a:t>
            </a:r>
            <a:r>
              <a:rPr lang="en-US" sz="1600" dirty="0"/>
              <a:t>, K. (November 28, 2012). Oculus delays </a:t>
            </a:r>
            <a:r>
              <a:rPr lang="en-US" sz="1600" dirty="0" err="1"/>
              <a:t>dev</a:t>
            </a:r>
            <a:r>
              <a:rPr lang="en-US" sz="1600" dirty="0"/>
              <a:t> kits for Rift head-mounted </a:t>
            </a:r>
            <a:r>
              <a:rPr lang="en-US" sz="1600" dirty="0" smtClean="0"/>
              <a:t>	display </a:t>
            </a:r>
            <a:r>
              <a:rPr lang="en-US" sz="1600" dirty="0"/>
              <a:t>by three months. </a:t>
            </a:r>
            <a:r>
              <a:rPr lang="en-US" sz="1600" i="1" dirty="0" err="1"/>
              <a:t>Arstechnica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arstechnica.com/gaming/2012/11/oculus-delays-dev-kits-for-rift-	head-mounted-display-by-three-months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175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/>
              <a:t>Parsons, D (2012, Dec) Soldiers test impact of virtual training of live-fire </a:t>
            </a:r>
            <a:r>
              <a:rPr lang="en-US" sz="1600" dirty="0" smtClean="0"/>
              <a:t>	performance</a:t>
            </a:r>
            <a:r>
              <a:rPr lang="en-US" sz="1600" dirty="0"/>
              <a:t>. </a:t>
            </a:r>
            <a:r>
              <a:rPr lang="en-US" sz="1600" i="1" dirty="0"/>
              <a:t>National Defense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www.nationaldefensemagazine.org/archive/2012/December	/Pages/</a:t>
            </a:r>
            <a:r>
              <a:rPr lang="en-US" sz="1600" dirty="0" err="1" smtClean="0"/>
              <a:t>SoldiersTestImpactofVirtualTrainingonLive</a:t>
            </a:r>
            <a:r>
              <a:rPr lang="en-US" sz="1600" dirty="0" smtClean="0"/>
              <a:t>-	FirePerformance.aspx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Paulin</a:t>
            </a:r>
            <a:r>
              <a:rPr lang="en-US" sz="1600" dirty="0"/>
              <a:t> VR </a:t>
            </a:r>
            <a:r>
              <a:rPr lang="en-US" sz="1600" dirty="0" smtClean="0"/>
              <a:t>concept car </a:t>
            </a:r>
            <a:r>
              <a:rPr lang="en-US" sz="1600" dirty="0"/>
              <a:t>(2011, April 27) </a:t>
            </a:r>
            <a:r>
              <a:rPr lang="en-US" sz="1600" i="1" dirty="0"/>
              <a:t>Cars Showroom.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://carsroom.blogspot.com/2011/04/paulin-vr-concept-car.html</a:t>
            </a:r>
          </a:p>
          <a:p>
            <a:pPr marL="114300" indent="0">
              <a:buNone/>
            </a:pPr>
            <a:r>
              <a:rPr lang="en-US" sz="1600" dirty="0" err="1"/>
              <a:t>Posel</a:t>
            </a:r>
            <a:r>
              <a:rPr lang="en-US" sz="1600" dirty="0"/>
              <a:t>, S. (2012, December 13). </a:t>
            </a:r>
            <a:r>
              <a:rPr lang="en-US" sz="1600" dirty="0" err="1"/>
              <a:t>Transhumanism</a:t>
            </a:r>
            <a:r>
              <a:rPr lang="en-US" sz="1600" dirty="0"/>
              <a:t>: How the elite plan to live </a:t>
            </a:r>
            <a:r>
              <a:rPr lang="en-US" sz="1600" dirty="0" smtClean="0"/>
              <a:t>	forever</a:t>
            </a:r>
            <a:r>
              <a:rPr lang="en-US" sz="1600" dirty="0"/>
              <a:t>. </a:t>
            </a:r>
            <a:r>
              <a:rPr lang="en-US" sz="1600" i="1" dirty="0"/>
              <a:t>Occupy </a:t>
            </a:r>
            <a:r>
              <a:rPr lang="en-US" sz="1600" i="1" dirty="0" err="1"/>
              <a:t>Coporatism</a:t>
            </a:r>
            <a:r>
              <a:rPr lang="en-US" sz="1600" i="1" dirty="0"/>
              <a:t>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www.occupycorporatism.com/transhumanism-how-the-elite-	plan-to-live-forever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err="1"/>
              <a:t>Rivero</a:t>
            </a:r>
            <a:r>
              <a:rPr lang="en-US" sz="1600" dirty="0"/>
              <a:t>, V. (2012, January 12). Interview | Staying up with </a:t>
            </a:r>
            <a:r>
              <a:rPr lang="en-US" sz="1600" i="1" dirty="0" err="1"/>
              <a:t>LateNiteLabs</a:t>
            </a:r>
            <a:r>
              <a:rPr lang="en-US" sz="1600" dirty="0"/>
              <a:t>. Ed </a:t>
            </a:r>
            <a:r>
              <a:rPr lang="en-US" sz="1600" dirty="0" smtClean="0"/>
              <a:t>	Tech </a:t>
            </a:r>
            <a:r>
              <a:rPr lang="en-US" sz="1600" dirty="0"/>
              <a:t>Digest.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edtechdigest.wordpress.com/2012/01/12/interview-staying-	up-with-</a:t>
            </a:r>
            <a:r>
              <a:rPr lang="en-US" sz="1600" dirty="0" err="1" smtClean="0"/>
              <a:t>latenitelabs</a:t>
            </a:r>
            <a:r>
              <a:rPr lang="en-US" sz="1600" dirty="0"/>
              <a:t>/</a:t>
            </a:r>
          </a:p>
          <a:p>
            <a:pPr marL="114300" indent="0">
              <a:buNone/>
            </a:pPr>
            <a:r>
              <a:rPr lang="en-US" sz="1600" dirty="0" err="1"/>
              <a:t>Saquete</a:t>
            </a:r>
            <a:r>
              <a:rPr lang="en-US" sz="1600" dirty="0"/>
              <a:t>, R. (2010, Aug 20). Evolution of the virtual reality. </a:t>
            </a:r>
            <a:r>
              <a:rPr lang="en-US" sz="1600" i="1" dirty="0"/>
              <a:t>Computable </a:t>
            </a:r>
            <a:r>
              <a:rPr lang="en-US" sz="1600" i="1" dirty="0" smtClean="0"/>
              <a:t>Minds</a:t>
            </a:r>
            <a:r>
              <a:rPr lang="en-US" sz="1600" i="1" dirty="0"/>
              <a:t>.</a:t>
            </a:r>
            <a:r>
              <a:rPr lang="en-US" sz="1600" dirty="0"/>
              <a:t> </a:t>
            </a:r>
            <a:r>
              <a:rPr lang="en-US" sz="1600" dirty="0" smtClean="0"/>
              <a:t>	Retrieved </a:t>
            </a:r>
            <a:r>
              <a:rPr lang="en-US" sz="1600" dirty="0"/>
              <a:t>from </a:t>
            </a: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smtClean="0"/>
              <a:t>www.computableminds.com/post/Virtual-	Reality/3D/Head-tracking/</a:t>
            </a:r>
            <a:r>
              <a:rPr lang="en-US" sz="1600" dirty="0" err="1" smtClean="0"/>
              <a:t>Artificial-Vision#comments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988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1600" dirty="0" err="1"/>
              <a:t>Schalstieg</a:t>
            </a:r>
            <a:r>
              <a:rPr lang="en-US" sz="1600" dirty="0"/>
              <a:t>, D., </a:t>
            </a:r>
            <a:r>
              <a:rPr lang="en-US" sz="1600" dirty="0" err="1"/>
              <a:t>Schall</a:t>
            </a:r>
            <a:r>
              <a:rPr lang="en-US" sz="1600" dirty="0"/>
              <a:t>, G., Wagner, D., </a:t>
            </a:r>
            <a:r>
              <a:rPr lang="en-US" sz="1600" dirty="0" err="1"/>
              <a:t>Barakonyi</a:t>
            </a:r>
            <a:r>
              <a:rPr lang="en-US" sz="1600" dirty="0"/>
              <a:t>, I., </a:t>
            </a:r>
            <a:r>
              <a:rPr lang="en-US" sz="1600" dirty="0" err="1"/>
              <a:t>Reitmayr</a:t>
            </a:r>
            <a:r>
              <a:rPr lang="en-US" sz="1600" dirty="0"/>
              <a:t>, G., Newman, J., &amp; </a:t>
            </a:r>
            <a:r>
              <a:rPr lang="en-US" sz="1600" dirty="0" smtClean="0"/>
              <a:t>	</a:t>
            </a:r>
            <a:r>
              <a:rPr lang="en-US" sz="1600" dirty="0" err="1" smtClean="0"/>
              <a:t>Ledermann</a:t>
            </a:r>
            <a:r>
              <a:rPr lang="en-US" sz="1600" dirty="0"/>
              <a:t>, F. (2007, July). Managing complex augmented reality </a:t>
            </a:r>
            <a:r>
              <a:rPr lang="en-US" sz="1600" dirty="0" smtClean="0"/>
              <a:t>	models</a:t>
            </a:r>
            <a:r>
              <a:rPr lang="en-US" sz="1600" dirty="0"/>
              <a:t>. </a:t>
            </a:r>
            <a:r>
              <a:rPr lang="en-US" sz="1600" i="1" dirty="0"/>
              <a:t>IEEE Computer Society</a:t>
            </a:r>
            <a:r>
              <a:rPr lang="en-US" sz="1600" dirty="0"/>
              <a:t>. 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www.computer.org/csdl/mags/cg/2007/04/mcg2007040048-	abs.html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Schmelzer</a:t>
            </a:r>
            <a:r>
              <a:rPr lang="en-US" sz="1600" dirty="0"/>
              <a:t>, P. (2009, February 19). Virtual model homes. </a:t>
            </a:r>
            <a:r>
              <a:rPr lang="en-US" sz="1600" i="1" dirty="0" err="1"/>
              <a:t>Vivus</a:t>
            </a:r>
            <a:r>
              <a:rPr lang="en-US" sz="1600" i="1" dirty="0"/>
              <a:t> Architecture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</a:t>
            </a:r>
            <a:r>
              <a:rPr lang="en-US" sz="1600" dirty="0" smtClean="0"/>
              <a:t>vivusarchitecture.com/archive/virtual-model-	homes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Southan</a:t>
            </a:r>
            <a:r>
              <a:rPr lang="en-US" sz="1600" dirty="0"/>
              <a:t>, J. (2011). Meet me in cyberspace. </a:t>
            </a:r>
            <a:r>
              <a:rPr lang="en-US" sz="1600" i="1" dirty="0"/>
              <a:t>Business </a:t>
            </a:r>
            <a:r>
              <a:rPr lang="en-US" sz="1600" i="1" dirty="0" err="1"/>
              <a:t>Traveller</a:t>
            </a:r>
            <a:r>
              <a:rPr lang="en-US" sz="1600" i="1" dirty="0"/>
              <a:t> (UK/Europe </a:t>
            </a:r>
            <a:r>
              <a:rPr lang="en-US" sz="1600" i="1" dirty="0" smtClean="0"/>
              <a:t>	Edition</a:t>
            </a:r>
            <a:r>
              <a:rPr lang="en-US" sz="1600" i="1" dirty="0"/>
              <a:t>)</a:t>
            </a:r>
            <a:r>
              <a:rPr lang="en-US" sz="1600" dirty="0"/>
              <a:t>, 40-43.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www.businesstraveller.com/archive/2011/march-2011/special-	reports/meet-me-in-cyberspace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 err="1"/>
              <a:t>Steckenfinger</a:t>
            </a:r>
            <a:r>
              <a:rPr lang="en-US" sz="1600" dirty="0"/>
              <a:t>, S (2009, Oct 13) Like humans, monkeys fall into the ‘uncanny </a:t>
            </a:r>
            <a:r>
              <a:rPr lang="en-US" sz="1600" dirty="0" smtClean="0"/>
              <a:t>	valley</a:t>
            </a:r>
            <a:r>
              <a:rPr lang="en-US" sz="1600" dirty="0"/>
              <a:t>’. </a:t>
            </a:r>
            <a:r>
              <a:rPr lang="en-US" sz="1600" i="1" dirty="0"/>
              <a:t>Princeton University.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www.princeton.edu/main/news/archive/S25/53/99A37/index.xml	?</a:t>
            </a:r>
            <a:r>
              <a:rPr lang="en-US" sz="1600" dirty="0"/>
              <a:t>section=topstories </a:t>
            </a:r>
          </a:p>
          <a:p>
            <a:pPr marL="114300" indent="0">
              <a:buNone/>
            </a:pPr>
            <a:r>
              <a:rPr lang="en-US" sz="1600" dirty="0"/>
              <a:t>Surgical simulations with haptic feedback (</a:t>
            </a:r>
            <a:r>
              <a:rPr lang="en-US" sz="1600" dirty="0" err="1"/>
              <a:t>n.d.</a:t>
            </a:r>
            <a:r>
              <a:rPr lang="en-US" sz="1600" dirty="0"/>
              <a:t>) </a:t>
            </a:r>
            <a:r>
              <a:rPr lang="en-US" sz="1600" i="1" dirty="0" err="1"/>
              <a:t>Ecole</a:t>
            </a:r>
            <a:r>
              <a:rPr lang="en-US" sz="1600" i="1" dirty="0"/>
              <a:t> </a:t>
            </a:r>
            <a:r>
              <a:rPr lang="en-US" sz="1600" i="1" dirty="0" err="1"/>
              <a:t>Polytechnique</a:t>
            </a:r>
            <a:r>
              <a:rPr lang="en-US" sz="1600" i="1" dirty="0"/>
              <a:t> </a:t>
            </a:r>
            <a:r>
              <a:rPr lang="en-US" sz="1600" i="1" dirty="0" err="1"/>
              <a:t>Federale</a:t>
            </a:r>
            <a:r>
              <a:rPr lang="en-US" sz="1600" i="1" dirty="0"/>
              <a:t> </a:t>
            </a:r>
            <a:r>
              <a:rPr lang="en-US" sz="1600" i="1" dirty="0" smtClean="0"/>
              <a:t>	De </a:t>
            </a:r>
            <a:r>
              <a:rPr lang="en-US" sz="1600" i="1" dirty="0"/>
              <a:t>Lausanne.</a:t>
            </a:r>
            <a:r>
              <a:rPr lang="en-US" sz="1600" dirty="0"/>
              <a:t> Retrieved from http://lsro.epfl.ch/simulators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539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dirty="0"/>
              <a:t>The diversity of output devices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/>
              <a:t>Computer History Museum.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://www.computerhistory.org/revolution/input-output/14/356 </a:t>
            </a:r>
          </a:p>
          <a:p>
            <a:pPr marL="11430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Mocap</a:t>
            </a:r>
            <a:r>
              <a:rPr lang="en-US" sz="1600" dirty="0"/>
              <a:t> of Uncharted (</a:t>
            </a:r>
            <a:r>
              <a:rPr lang="en-US" sz="1600" dirty="0" err="1"/>
              <a:t>n.d</a:t>
            </a:r>
            <a:r>
              <a:rPr lang="en-US" sz="1600" dirty="0"/>
              <a:t>) </a:t>
            </a:r>
            <a:r>
              <a:rPr lang="en-US" sz="1600" i="1" dirty="0"/>
              <a:t>Motion Capture Club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www.mocapclub.com/Pages/Uncharted%20Mocap%20Interview	%</a:t>
            </a:r>
            <a:r>
              <a:rPr lang="en-US" sz="1600" dirty="0"/>
              <a:t>2002.htm </a:t>
            </a:r>
          </a:p>
          <a:p>
            <a:pPr marL="114300" indent="0">
              <a:buNone/>
            </a:pPr>
            <a:r>
              <a:rPr lang="en-US" sz="1600" dirty="0"/>
              <a:t>The virtual gorilla exhibit: teaching principles of zoo habitat design using an </a:t>
            </a:r>
            <a:r>
              <a:rPr lang="en-US" sz="1600" dirty="0" smtClean="0"/>
              <a:t>	immersive </a:t>
            </a:r>
            <a:r>
              <a:rPr lang="en-US" sz="1600" dirty="0"/>
              <a:t>virtual environments application (</a:t>
            </a:r>
            <a:r>
              <a:rPr lang="en-US" sz="1600" dirty="0" err="1"/>
              <a:t>n.d.</a:t>
            </a:r>
            <a:r>
              <a:rPr lang="en-US" sz="1600" dirty="0"/>
              <a:t>)  </a:t>
            </a:r>
            <a:r>
              <a:rPr lang="en-US" sz="1600" i="1" dirty="0"/>
              <a:t>Georgia Institute of </a:t>
            </a:r>
            <a:r>
              <a:rPr lang="en-US" sz="1600" i="1" dirty="0" smtClean="0"/>
              <a:t>	Technology</a:t>
            </a:r>
            <a:r>
              <a:rPr lang="en-US" sz="1600" i="1" dirty="0"/>
              <a:t>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://people.cs.vt.edu/~bowman/gorilla_design.html</a:t>
            </a:r>
          </a:p>
          <a:p>
            <a:pPr marL="114300" indent="0">
              <a:buNone/>
            </a:pPr>
            <a:r>
              <a:rPr lang="en-US" sz="1600" dirty="0"/>
              <a:t>Thomas A. Furness III. (</a:t>
            </a:r>
            <a:r>
              <a:rPr lang="en-US" sz="1600" dirty="0" err="1"/>
              <a:t>n.d.</a:t>
            </a:r>
            <a:r>
              <a:rPr lang="en-US" sz="1600" dirty="0"/>
              <a:t>) </a:t>
            </a:r>
            <a:r>
              <a:rPr lang="en-US" sz="1600" i="1" dirty="0"/>
              <a:t>HIT Lab of Washington University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://www.hitl.washington.edu/people/person.php?name=tfurness</a:t>
            </a:r>
          </a:p>
          <a:p>
            <a:pPr marL="114300" indent="0">
              <a:buNone/>
            </a:pPr>
            <a:r>
              <a:rPr lang="en-US" sz="1600" dirty="0"/>
              <a:t>Timeline.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 err="1"/>
              <a:t>TimeRime</a:t>
            </a:r>
            <a:r>
              <a:rPr lang="en-US" sz="1600" i="1" dirty="0"/>
              <a:t>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://www.timerime.com/en/event/847900/Morton+Heilig/</a:t>
            </a:r>
          </a:p>
          <a:p>
            <a:pPr marL="114300" indent="0">
              <a:buNone/>
            </a:pPr>
            <a:r>
              <a:rPr lang="en-US" sz="1600" dirty="0"/>
              <a:t>Using avatars to reduce energy use (</a:t>
            </a:r>
            <a:r>
              <a:rPr lang="en-US" sz="1600" dirty="0" err="1"/>
              <a:t>n.d.</a:t>
            </a:r>
            <a:r>
              <a:rPr lang="en-US" sz="1600" dirty="0"/>
              <a:t>) </a:t>
            </a:r>
            <a:r>
              <a:rPr lang="en-US" sz="1600" i="1" dirty="0"/>
              <a:t>Virtual Human Interaction Lab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http://vhil.stanford.edu/projects/</a:t>
            </a:r>
          </a:p>
          <a:p>
            <a:pPr marL="114300" indent="0">
              <a:buNone/>
            </a:pPr>
            <a:r>
              <a:rPr lang="en-US" sz="1600" dirty="0" err="1"/>
              <a:t>Vecchio</a:t>
            </a:r>
            <a:r>
              <a:rPr lang="en-US" sz="1600" dirty="0"/>
              <a:t>, P. D. (2011, May 6). De-mystifying software performance optimization. </a:t>
            </a:r>
            <a:r>
              <a:rPr lang="en-US" sz="1600" dirty="0" smtClean="0"/>
              <a:t>	</a:t>
            </a:r>
            <a:r>
              <a:rPr lang="en-US" sz="1600" i="1" dirty="0" smtClean="0"/>
              <a:t>Intel</a:t>
            </a:r>
            <a:r>
              <a:rPr lang="en-US" sz="1600" dirty="0"/>
              <a:t>. Retrieved from http://</a:t>
            </a:r>
            <a:r>
              <a:rPr lang="en-US" sz="1600" dirty="0" smtClean="0"/>
              <a:t>software.intel.com/en-us/articles/de-	mystifying-software-performance-optimization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1677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dirty="0"/>
              <a:t>Virtual reality aids PTSD treatment.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/>
              <a:t>health.mil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www.health.mil/MHSCIO/news_resources/portal/june2010/ptsd.as	</a:t>
            </a:r>
            <a:r>
              <a:rPr lang="en-US" sz="1600" dirty="0" err="1" smtClean="0"/>
              <a:t>px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Virtual reality solutions.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 err="1"/>
              <a:t>Antycip</a:t>
            </a:r>
            <a:r>
              <a:rPr lang="en-US" sz="1600" i="1" dirty="0"/>
              <a:t> Simulation.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://www.antycipsimulation.com/solutions/virtual-reality-solutions</a:t>
            </a:r>
          </a:p>
          <a:p>
            <a:pPr marL="114300" indent="0">
              <a:buNone/>
            </a:pPr>
            <a:r>
              <a:rPr lang="en-US" sz="1600" dirty="0"/>
              <a:t>Virtual reality technology 4: ARAIG gaming feedback suit.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i="1" dirty="0" err="1"/>
              <a:t>TangledTech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</a:t>
            </a:r>
            <a:r>
              <a:rPr lang="en-US" sz="1600" dirty="0" smtClean="0"/>
              <a:t>tangledtech.com/gaming/virtual-reality-	technology-4-araig-gaming-feedback-suit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Virtual Reality. (</a:t>
            </a:r>
            <a:r>
              <a:rPr lang="en-US" sz="1600" dirty="0" err="1"/>
              <a:t>n.d.</a:t>
            </a:r>
            <a:r>
              <a:rPr lang="en-US" sz="1600" dirty="0"/>
              <a:t>) </a:t>
            </a:r>
            <a:r>
              <a:rPr lang="en-US" sz="1600" i="1" dirty="0"/>
              <a:t>Oracle </a:t>
            </a:r>
            <a:r>
              <a:rPr lang="en-US" sz="1600" i="1" dirty="0" err="1"/>
              <a:t>ThinkQuest</a:t>
            </a:r>
            <a:r>
              <a:rPr lang="en-US" sz="1600" i="1" dirty="0"/>
              <a:t> Education Foundation.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://library.thinkquest.org/26890/virtualrealityt.htm</a:t>
            </a:r>
          </a:p>
          <a:p>
            <a:pPr marL="114300" indent="0">
              <a:buNone/>
            </a:pPr>
            <a:r>
              <a:rPr lang="en-US" sz="1600" dirty="0"/>
              <a:t>Virtual Reality: History (1995, Oct 24). </a:t>
            </a:r>
            <a:r>
              <a:rPr lang="en-US" sz="1600" i="1" dirty="0"/>
              <a:t>NCSA Archive of University of Illinois.</a:t>
            </a:r>
            <a:r>
              <a:rPr lang="en-US" sz="1600" dirty="0"/>
              <a:t> </a:t>
            </a:r>
            <a:r>
              <a:rPr lang="en-US" sz="1600" dirty="0" smtClean="0"/>
              <a:t>	Retrieved </a:t>
            </a:r>
            <a:r>
              <a:rPr lang="en-US" sz="1600" dirty="0"/>
              <a:t>from </a:t>
            </a:r>
            <a:r>
              <a:rPr lang="en-US" sz="1600" dirty="0" smtClean="0"/>
              <a:t>	http</a:t>
            </a:r>
            <a:r>
              <a:rPr lang="en-US" sz="1600" dirty="0"/>
              <a:t>://archive.ncsa.illinois.edu/Cyberia/VETopLevels/VR.History.html</a:t>
            </a:r>
          </a:p>
          <a:p>
            <a:pPr marL="114300" indent="0">
              <a:buNone/>
            </a:pPr>
            <a:r>
              <a:rPr lang="en-US" sz="1600" dirty="0"/>
              <a:t>Welcome to </a:t>
            </a:r>
            <a:r>
              <a:rPr lang="en-US" sz="1600" dirty="0" err="1"/>
              <a:t>UAHuntsville’s</a:t>
            </a:r>
            <a:r>
              <a:rPr lang="en-US" sz="1600" dirty="0"/>
              <a:t> CAVE. (2013). </a:t>
            </a:r>
            <a:r>
              <a:rPr lang="en-US" sz="1600" i="1" dirty="0"/>
              <a:t>University of Alabama in Huntsville</a:t>
            </a:r>
            <a:r>
              <a:rPr lang="en-US" sz="1600" dirty="0"/>
              <a:t>. </a:t>
            </a:r>
            <a:r>
              <a:rPr lang="en-US" sz="1600" dirty="0" smtClean="0"/>
              <a:t>	Retrieved </a:t>
            </a:r>
            <a:r>
              <a:rPr lang="en-US" sz="1600" dirty="0"/>
              <a:t>from http://</a:t>
            </a:r>
            <a:r>
              <a:rPr lang="en-US" sz="1600" dirty="0" smtClean="0"/>
              <a:t>www.uah.edu/news/research/5242-welcome-to-	uahuntsville-s-cave</a:t>
            </a:r>
            <a:r>
              <a:rPr lang="en-US" sz="1600" dirty="0"/>
              <a:t>#.Ugv5mJKTiSp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203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1600" dirty="0"/>
              <a:t>Who invented Virtual Reality? (2009) </a:t>
            </a:r>
            <a:r>
              <a:rPr lang="en-US" sz="1600" i="1" dirty="0"/>
              <a:t>Virtual Reality Blog. </a:t>
            </a:r>
            <a:r>
              <a:rPr lang="en-US" sz="1600" dirty="0"/>
              <a:t>Retrieved from </a:t>
            </a:r>
            <a:r>
              <a:rPr lang="en-US" sz="1600" dirty="0" smtClean="0"/>
              <a:t>	http</a:t>
            </a:r>
            <a:r>
              <a:rPr lang="en-US" sz="1600" dirty="0"/>
              <a:t>://www.vrs.org.uk/virtual-reality/who-invented-it.html</a:t>
            </a:r>
          </a:p>
          <a:p>
            <a:pPr marL="114300" indent="0">
              <a:buNone/>
            </a:pPr>
            <a:r>
              <a:rPr lang="en-US" sz="1600" dirty="0"/>
              <a:t>Wong, R. (August 12, 2013). Insane </a:t>
            </a:r>
            <a:r>
              <a:rPr lang="en-US" sz="1600" dirty="0" err="1"/>
              <a:t>Virtuix</a:t>
            </a:r>
            <a:r>
              <a:rPr lang="en-US" sz="1600" dirty="0"/>
              <a:t> Omni VR treadmill can now be </a:t>
            </a:r>
            <a:r>
              <a:rPr lang="en-US" sz="1600" dirty="0" smtClean="0"/>
              <a:t>	preordered </a:t>
            </a:r>
            <a:r>
              <a:rPr lang="en-US" sz="1600" dirty="0"/>
              <a:t>for $500. </a:t>
            </a:r>
            <a:r>
              <a:rPr lang="en-US" sz="1600" i="1" dirty="0"/>
              <a:t>DVICE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</a:t>
            </a:r>
            <a:r>
              <a:rPr lang="en-US" sz="1600" dirty="0" smtClean="0"/>
              <a:t>www.dvice.com/2013-8-12/insane-virtuix-omni-vr-treadmill-can-	now-be-preordered-500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Wong, R. (July 23, 2012). Homemade </a:t>
            </a:r>
            <a:r>
              <a:rPr lang="en-US" sz="1600" dirty="0" err="1"/>
              <a:t>holodeck</a:t>
            </a:r>
            <a:r>
              <a:rPr lang="en-US" sz="1600" dirty="0"/>
              <a:t> inches gaming closer to virtual </a:t>
            </a:r>
            <a:r>
              <a:rPr lang="en-US" sz="1600" dirty="0" smtClean="0"/>
              <a:t>	reality</a:t>
            </a:r>
            <a:r>
              <a:rPr lang="en-US" sz="1600" dirty="0"/>
              <a:t>. </a:t>
            </a:r>
            <a:r>
              <a:rPr lang="en-US" sz="1600" i="1" dirty="0"/>
              <a:t>DVICE</a:t>
            </a:r>
            <a:r>
              <a:rPr lang="en-US" sz="1600" dirty="0"/>
              <a:t>. Retrieved from </a:t>
            </a:r>
            <a:r>
              <a:rPr lang="en-US" sz="1600" dirty="0" smtClean="0"/>
              <a:t>	http</a:t>
            </a:r>
            <a:r>
              <a:rPr lang="en-US" sz="1600" dirty="0"/>
              <a:t>://www.dvice.com/archives/2012/07/homemade_holode.php</a:t>
            </a:r>
          </a:p>
          <a:p>
            <a:pPr marL="114300" indent="0">
              <a:buNone/>
            </a:pPr>
            <a:r>
              <a:rPr lang="en-US" sz="1600" dirty="0"/>
              <a:t>Wood, D., Murphy, J., </a:t>
            </a:r>
            <a:r>
              <a:rPr lang="en-US" sz="1600" dirty="0" err="1"/>
              <a:t>McLay</a:t>
            </a:r>
            <a:r>
              <a:rPr lang="en-US" sz="1600" dirty="0"/>
              <a:t>, R., </a:t>
            </a:r>
            <a:r>
              <a:rPr lang="en-US" sz="1600" dirty="0" err="1"/>
              <a:t>Koffman</a:t>
            </a:r>
            <a:r>
              <a:rPr lang="en-US" sz="1600" dirty="0"/>
              <a:t>, R., </a:t>
            </a:r>
            <a:r>
              <a:rPr lang="en-US" sz="1600" dirty="0" err="1"/>
              <a:t>Spira</a:t>
            </a:r>
            <a:r>
              <a:rPr lang="en-US" sz="1600" dirty="0"/>
              <a:t>, J., </a:t>
            </a:r>
            <a:r>
              <a:rPr lang="en-US" sz="1600" dirty="0" err="1"/>
              <a:t>Obrecht</a:t>
            </a:r>
            <a:r>
              <a:rPr lang="en-US" sz="1600" dirty="0"/>
              <a:t>, R., &amp; ... </a:t>
            </a:r>
            <a:r>
              <a:rPr lang="en-US" sz="1600" dirty="0" smtClean="0"/>
              <a:t>	</a:t>
            </a:r>
            <a:r>
              <a:rPr lang="en-US" sz="1600" dirty="0" err="1" smtClean="0"/>
              <a:t>Wiederhold</a:t>
            </a:r>
            <a:r>
              <a:rPr lang="en-US" sz="1600" dirty="0"/>
              <a:t>, B. (2009). Cost effectiveness of virtual reality graded </a:t>
            </a:r>
            <a:r>
              <a:rPr lang="en-US" sz="1600" dirty="0" smtClean="0"/>
              <a:t>	exposure </a:t>
            </a:r>
            <a:r>
              <a:rPr lang="en-US" sz="1600" dirty="0"/>
              <a:t>therapy with physiological monitoring for the treatment of </a:t>
            </a:r>
            <a:r>
              <a:rPr lang="en-US" sz="1600" dirty="0" smtClean="0"/>
              <a:t>	combat </a:t>
            </a:r>
            <a:r>
              <a:rPr lang="en-US" sz="1600" dirty="0"/>
              <a:t>related post traumatic stress disorder.</a:t>
            </a:r>
            <a:r>
              <a:rPr lang="en-US" sz="1600" i="1" dirty="0"/>
              <a:t> Annual Review of </a:t>
            </a:r>
            <a:r>
              <a:rPr lang="en-US" sz="1600" i="1" dirty="0" smtClean="0"/>
              <a:t>	</a:t>
            </a:r>
            <a:r>
              <a:rPr lang="en-US" sz="1600" i="1" dirty="0" err="1" smtClean="0"/>
              <a:t>Cybertherapy</a:t>
            </a:r>
            <a:r>
              <a:rPr lang="en-US" sz="1600" i="1" dirty="0" smtClean="0"/>
              <a:t> </a:t>
            </a:r>
            <a:r>
              <a:rPr lang="en-US" sz="1600" i="1" dirty="0"/>
              <a:t>and Telemedicine 2009</a:t>
            </a:r>
            <a:r>
              <a:rPr lang="en-US" sz="1600" dirty="0"/>
              <a:t>. Studies in Health Technology &amp; </a:t>
            </a:r>
            <a:r>
              <a:rPr lang="en-US" sz="1600" dirty="0" smtClean="0"/>
              <a:t>	Informatics</a:t>
            </a:r>
            <a:r>
              <a:rPr lang="en-US" sz="1600" dirty="0"/>
              <a:t>, 144223-229. </a:t>
            </a:r>
            <a:endParaRPr lang="en-US" sz="1600" dirty="0" smtClean="0"/>
          </a:p>
          <a:p>
            <a:pPr marL="114300" indent="0">
              <a:buNone/>
            </a:pPr>
            <a:r>
              <a:rPr lang="en-US" sz="1600" dirty="0" smtClean="0"/>
              <a:t>Woodland </a:t>
            </a:r>
            <a:r>
              <a:rPr lang="en-US" sz="1600" dirty="0"/>
              <a:t>Grove, Northwood photo gallery (</a:t>
            </a:r>
            <a:r>
              <a:rPr lang="en-US" sz="1600" dirty="0" err="1"/>
              <a:t>n.d.</a:t>
            </a:r>
            <a:r>
              <a:rPr lang="en-US" sz="1600" dirty="0"/>
              <a:t>) </a:t>
            </a:r>
            <a:r>
              <a:rPr lang="en-US" sz="1600" i="1" dirty="0"/>
              <a:t>Banner Homes.</a:t>
            </a:r>
            <a:r>
              <a:rPr lang="en-US" sz="1600" dirty="0"/>
              <a:t> Retrieved from </a:t>
            </a:r>
            <a:r>
              <a:rPr lang="en-US" sz="1600" dirty="0" smtClean="0"/>
              <a:t>	http</a:t>
            </a:r>
            <a:r>
              <a:rPr lang="en-US" sz="1600" dirty="0"/>
              <a:t>://www.bannerhomes.co.uk/woodland-grove/gallery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275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Who Invented It?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Controversy over actual creator</a:t>
            </a:r>
          </a:p>
          <a:p>
            <a:pPr lvl="1"/>
            <a:r>
              <a:rPr lang="en-US" sz="2800" dirty="0" smtClean="0"/>
              <a:t>Evolved from several various technologies</a:t>
            </a:r>
          </a:p>
          <a:p>
            <a:pPr lvl="1"/>
            <a:r>
              <a:rPr lang="en-US" sz="2800" dirty="0" smtClean="0"/>
              <a:t>Many contributors</a:t>
            </a:r>
          </a:p>
          <a:p>
            <a:r>
              <a:rPr lang="en-US" dirty="0" smtClean="0"/>
              <a:t>Officially Morton </a:t>
            </a:r>
            <a:r>
              <a:rPr lang="en-US" dirty="0" err="1" smtClean="0"/>
              <a:t>Heilig</a:t>
            </a:r>
            <a:endParaRPr lang="en-US" dirty="0" smtClean="0"/>
          </a:p>
          <a:p>
            <a:pPr lvl="1"/>
            <a:r>
              <a:rPr lang="en-US" sz="2800" dirty="0" smtClean="0"/>
              <a:t>Widely accepted as official inventor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629400" y="5257800"/>
            <a:ext cx="2005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TimeRime</a:t>
            </a:r>
            <a:r>
              <a:rPr lang="en-US" sz="1200" dirty="0"/>
              <a:t>, </a:t>
            </a:r>
            <a:r>
              <a:rPr lang="en-US" sz="1200" dirty="0" smtClean="0"/>
              <a:t>2010</a:t>
            </a:r>
            <a:r>
              <a:rPr lang="en-US" sz="1200" dirty="0"/>
              <a:t>)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633409"/>
            <a:ext cx="3886200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Sensorama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 originated in </a:t>
            </a:r>
            <a:r>
              <a:rPr lang="en-US" dirty="0"/>
              <a:t>1950s (</a:t>
            </a:r>
            <a:r>
              <a:rPr lang="en-US" dirty="0" err="1"/>
              <a:t>Saquete</a:t>
            </a:r>
            <a:r>
              <a:rPr lang="en-US" dirty="0"/>
              <a:t>, 2010)</a:t>
            </a:r>
            <a:endParaRPr lang="en-US" dirty="0" smtClean="0"/>
          </a:p>
          <a:p>
            <a:pPr lvl="1"/>
            <a:r>
              <a:rPr lang="en-US" sz="3000" dirty="0" smtClean="0"/>
              <a:t>1962 – </a:t>
            </a:r>
            <a:r>
              <a:rPr lang="en-US" sz="3000" dirty="0" err="1" smtClean="0"/>
              <a:t>Sensorama</a:t>
            </a:r>
            <a:r>
              <a:rPr lang="en-US" sz="3000" dirty="0" smtClean="0"/>
              <a:t> prototype            invented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4600" y="6153665"/>
            <a:ext cx="19912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Image: (</a:t>
            </a:r>
            <a:r>
              <a:rPr lang="en-US" sz="1200" dirty="0" err="1" smtClean="0"/>
              <a:t>Ferragallo</a:t>
            </a:r>
            <a:r>
              <a:rPr lang="en-US" sz="1200" dirty="0" smtClean="0"/>
              <a:t>, </a:t>
            </a:r>
            <a:r>
              <a:rPr lang="en-US" sz="1200" dirty="0" err="1" smtClean="0"/>
              <a:t>n.d.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18" y="1719263"/>
            <a:ext cx="3213364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4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Sensorama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Large machine</a:t>
            </a:r>
          </a:p>
          <a:p>
            <a:pPr lvl="1"/>
            <a:r>
              <a:rPr lang="en-US" sz="3000" dirty="0"/>
              <a:t>TV screens, fans, other                  machinery</a:t>
            </a:r>
          </a:p>
          <a:p>
            <a:pPr lvl="1"/>
            <a:r>
              <a:rPr lang="en-US" sz="3000" dirty="0"/>
              <a:t>Displayed 5 short films</a:t>
            </a:r>
          </a:p>
          <a:p>
            <a:pPr lvl="2"/>
            <a:r>
              <a:rPr lang="en-US" sz="3000" dirty="0"/>
              <a:t>“Engaged sight, sound,                        smell, touch” (“How did VR begin?, </a:t>
            </a:r>
            <a:r>
              <a:rPr lang="en-US" sz="3000" dirty="0" err="1"/>
              <a:t>n.d.</a:t>
            </a:r>
            <a:r>
              <a:rPr lang="en-US" sz="3000" dirty="0"/>
              <a:t>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90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398</TotalTime>
  <Words>1484</Words>
  <Application>Microsoft Office PowerPoint</Application>
  <PresentationFormat>On-screen Show (4:3)</PresentationFormat>
  <Paragraphs>355</Paragraphs>
  <Slides>68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Apothecary</vt:lpstr>
      <vt:lpstr>    Virtual Reality</vt:lpstr>
      <vt:lpstr>Group Members </vt:lpstr>
      <vt:lpstr>Introduction</vt:lpstr>
      <vt:lpstr>Thesis</vt:lpstr>
      <vt:lpstr>History and Evolution</vt:lpstr>
      <vt:lpstr>Early History &amp; Tech</vt:lpstr>
      <vt:lpstr>Who Invented It?</vt:lpstr>
      <vt:lpstr>Sensorama</vt:lpstr>
      <vt:lpstr>Sensorama</vt:lpstr>
      <vt:lpstr>Traditional Virtual Reality</vt:lpstr>
      <vt:lpstr>Where It’s Gone</vt:lpstr>
      <vt:lpstr>Where It’s Gone</vt:lpstr>
      <vt:lpstr>How It’s Evolved</vt:lpstr>
      <vt:lpstr>Science and Technology</vt:lpstr>
      <vt:lpstr>Head-mounted Displays</vt:lpstr>
      <vt:lpstr>Head-Mounted Displays</vt:lpstr>
      <vt:lpstr>Human-machine Interface (HMI)</vt:lpstr>
      <vt:lpstr>Tracking Systems</vt:lpstr>
      <vt:lpstr>Systems</vt:lpstr>
      <vt:lpstr>Systems</vt:lpstr>
      <vt:lpstr>Systems</vt:lpstr>
      <vt:lpstr>Art</vt:lpstr>
      <vt:lpstr>Art</vt:lpstr>
      <vt:lpstr>Virtual Vs. Real</vt:lpstr>
      <vt:lpstr>Virtual Vs. Reality</vt:lpstr>
      <vt:lpstr>Immersion</vt:lpstr>
      <vt:lpstr>Create New Objects</vt:lpstr>
      <vt:lpstr>Create New Objects</vt:lpstr>
      <vt:lpstr>Education</vt:lpstr>
      <vt:lpstr>Education</vt:lpstr>
      <vt:lpstr>Hands-on Training</vt:lpstr>
      <vt:lpstr>New Perspective</vt:lpstr>
      <vt:lpstr>New Perspective</vt:lpstr>
      <vt:lpstr>Safe Training</vt:lpstr>
      <vt:lpstr>Safe Training</vt:lpstr>
      <vt:lpstr>Safe training</vt:lpstr>
      <vt:lpstr>Business</vt:lpstr>
      <vt:lpstr>Cost Savings</vt:lpstr>
      <vt:lpstr>Cost Savings</vt:lpstr>
      <vt:lpstr>Cost Savings</vt:lpstr>
      <vt:lpstr>Potential Increased Profits</vt:lpstr>
      <vt:lpstr>Cost of Systems</vt:lpstr>
      <vt:lpstr>Psychology</vt:lpstr>
      <vt:lpstr>Treatment and Therapy</vt:lpstr>
      <vt:lpstr>Treatment and Therapy</vt:lpstr>
      <vt:lpstr>Ethics</vt:lpstr>
      <vt:lpstr>Future</vt:lpstr>
      <vt:lpstr>Future Applications – Architecture and Construction</vt:lpstr>
      <vt:lpstr>Future Applications – Education </vt:lpstr>
      <vt:lpstr>Future Applications – Medicine </vt:lpstr>
      <vt:lpstr>Future Application – Military </vt:lpstr>
      <vt:lpstr>Artificial Life – Constraints  </vt:lpstr>
      <vt:lpstr>Artificial Life - Constraints</vt:lpstr>
      <vt:lpstr>Artificial Life – Autonomous Agents </vt:lpstr>
      <vt:lpstr>Human Mind Uploading – Human Continuation</vt:lpstr>
      <vt:lpstr>Human Mind Uploading – Live in the Virtual World</vt:lpstr>
      <vt:lpstr>Conclusion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reality</dc:title>
  <dc:creator>Windows User</dc:creator>
  <cp:lastModifiedBy>Windows User</cp:lastModifiedBy>
  <cp:revision>110</cp:revision>
  <dcterms:created xsi:type="dcterms:W3CDTF">2013-08-15T10:22:54Z</dcterms:created>
  <dcterms:modified xsi:type="dcterms:W3CDTF">2013-08-22T07:05:12Z</dcterms:modified>
</cp:coreProperties>
</file>